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79" r:id="rId3"/>
    <p:sldId id="258" r:id="rId4"/>
    <p:sldId id="298" r:id="rId5"/>
    <p:sldId id="261" r:id="rId6"/>
    <p:sldId id="259" r:id="rId7"/>
    <p:sldId id="280" r:id="rId8"/>
    <p:sldId id="260" r:id="rId9"/>
    <p:sldId id="304" r:id="rId10"/>
    <p:sldId id="262" r:id="rId11"/>
    <p:sldId id="263" r:id="rId12"/>
    <p:sldId id="264" r:id="rId13"/>
    <p:sldId id="265" r:id="rId14"/>
    <p:sldId id="266" r:id="rId15"/>
    <p:sldId id="294" r:id="rId16"/>
    <p:sldId id="287" r:id="rId17"/>
    <p:sldId id="283" r:id="rId18"/>
    <p:sldId id="286" r:id="rId19"/>
    <p:sldId id="282" r:id="rId20"/>
    <p:sldId id="285" r:id="rId21"/>
    <p:sldId id="288" r:id="rId22"/>
    <p:sldId id="289" r:id="rId23"/>
    <p:sldId id="290" r:id="rId24"/>
    <p:sldId id="284" r:id="rId25"/>
    <p:sldId id="291" r:id="rId26"/>
    <p:sldId id="292" r:id="rId27"/>
    <p:sldId id="293" r:id="rId28"/>
    <p:sldId id="295" r:id="rId29"/>
    <p:sldId id="296" r:id="rId30"/>
    <p:sldId id="297" r:id="rId31"/>
    <p:sldId id="299" r:id="rId32"/>
    <p:sldId id="300" r:id="rId33"/>
    <p:sldId id="301" r:id="rId34"/>
    <p:sldId id="302" r:id="rId35"/>
    <p:sldId id="303" r:id="rId36"/>
    <p:sldId id="315" r:id="rId37"/>
    <p:sldId id="281" r:id="rId38"/>
    <p:sldId id="267" r:id="rId39"/>
    <p:sldId id="272" r:id="rId40"/>
    <p:sldId id="268" r:id="rId41"/>
    <p:sldId id="271" r:id="rId42"/>
    <p:sldId id="273" r:id="rId43"/>
    <p:sldId id="274" r:id="rId44"/>
    <p:sldId id="275" r:id="rId45"/>
    <p:sldId id="270" r:id="rId46"/>
    <p:sldId id="276" r:id="rId47"/>
    <p:sldId id="277" r:id="rId48"/>
    <p:sldId id="305" r:id="rId49"/>
    <p:sldId id="307" r:id="rId50"/>
    <p:sldId id="314" r:id="rId51"/>
    <p:sldId id="311" r:id="rId52"/>
    <p:sldId id="313" r:id="rId53"/>
    <p:sldId id="312" r:id="rId54"/>
    <p:sldId id="308" r:id="rId55"/>
    <p:sldId id="310" r:id="rId56"/>
    <p:sldId id="306" r:id="rId57"/>
    <p:sldId id="27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00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01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40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74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49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85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73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21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78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65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909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D6BCE0E-FF65-413D-808C-6406A84DB7D5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844A14C-A906-4588-B75B-FA4AF7D062B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25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win10" TargetMode="External"/><Relationship Id="rId2" Type="http://schemas.openxmlformats.org/officeDocument/2006/relationships/hyperlink" Target="https://docs.chocolatey.org/en-us/choco/setup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code.visualstudio.com/Downloa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b.docker.com/editions/community/docker-ce-desktop-window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ub.docker.com/signu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journal.com/topics/container-ecosystems/5-container-alternatives-to-dock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k8s.i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3s.io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es/docs/tasks/tools/install-kubectl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ubernetes/minikube/releases" TargetMode="External"/><Relationship Id="rId5" Type="http://schemas.openxmlformats.org/officeDocument/2006/relationships/hyperlink" Target="https://minikube.sigs.k8s.io/docs/start/" TargetMode="External"/><Relationship Id="rId4" Type="http://schemas.openxmlformats.org/officeDocument/2006/relationships/hyperlink" Target="https://phoenixnap.com/kb/install-helm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tutorials/install-a-local-kubernetes-with-microk8s#1-overview" TargetMode="External"/><Relationship Id="rId2" Type="http://schemas.openxmlformats.org/officeDocument/2006/relationships/hyperlink" Target="https://ubuntu.com/tutorials/install-microk8s-on-windows#6-deploy-an-ap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blog/2020/05/21/wsl-docker-kubernetes-on-the-windows-desktop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4" y="1381607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Taller Docker vs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0" y="3079630"/>
            <a:ext cx="903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https://github.com/av250037/Taller_Monlau_Docker_vs_K8s</a:t>
            </a:r>
          </a:p>
        </p:txBody>
      </p:sp>
      <p:pic>
        <p:nvPicPr>
          <p:cNvPr id="2" name="Picture 2" descr="Home Formació Professional - Monlau Estudis Professionals">
            <a:extLst>
              <a:ext uri="{FF2B5EF4-FFF2-40B4-BE49-F238E27FC236}">
                <a16:creationId xmlns:a16="http://schemas.microsoft.com/office/drawing/2014/main" id="{9F083DD5-957C-49B2-B585-BF1315F5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40" y="2313470"/>
            <a:ext cx="2550268" cy="22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10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543037" y="1920239"/>
            <a:ext cx="7467600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205" y="4138367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197205" y="320573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205" y="227310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234733" y="1936621"/>
            <a:ext cx="315378" cy="3017520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550112" y="32443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386548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una imagen?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894678-C66D-4168-9557-81A10217506E}"/>
              </a:ext>
            </a:extLst>
          </p:cNvPr>
          <p:cNvSpPr txBox="1"/>
          <p:nvPr/>
        </p:nvSpPr>
        <p:spPr>
          <a:xfrm>
            <a:off x="933254" y="2025192"/>
            <a:ext cx="7503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Dockerfile</a:t>
            </a:r>
            <a:endParaRPr lang="es-ES" b="1" dirty="0">
              <a:solidFill>
                <a:schemeClr val="bg1"/>
              </a:solidFill>
            </a:endParaRPr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solidFill>
                  <a:schemeClr val="bg1"/>
                </a:solidFill>
              </a:rPr>
              <a:t>FROM centos:7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RUN </a:t>
            </a:r>
            <a:r>
              <a:rPr lang="es-ES" dirty="0" err="1">
                <a:solidFill>
                  <a:schemeClr val="bg1"/>
                </a:solidFill>
              </a:rPr>
              <a:t>yum</a:t>
            </a:r>
            <a:r>
              <a:rPr lang="es-ES" dirty="0">
                <a:solidFill>
                  <a:schemeClr val="bg1"/>
                </a:solidFill>
              </a:rPr>
              <a:t> –y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httpd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CMD [“</a:t>
            </a:r>
            <a:r>
              <a:rPr lang="es-ES" dirty="0" err="1">
                <a:solidFill>
                  <a:schemeClr val="bg1"/>
                </a:solidFill>
              </a:rPr>
              <a:t>apachectl</a:t>
            </a:r>
            <a:r>
              <a:rPr lang="es-ES" dirty="0">
                <a:solidFill>
                  <a:schemeClr val="bg1"/>
                </a:solidFill>
              </a:rPr>
              <a:t>”,”-DFOREGROUND”]</a:t>
            </a:r>
          </a:p>
        </p:txBody>
      </p:sp>
    </p:spTree>
    <p:extLst>
      <p:ext uri="{BB962C8B-B14F-4D97-AF65-F5344CB8AC3E}">
        <p14:creationId xmlns:p14="http://schemas.microsoft.com/office/powerpoint/2010/main" val="423221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895546" y="2950876"/>
            <a:ext cx="7115678" cy="2959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197792" y="512629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1 - FROM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05215" y="431577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2 - RUN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197792" y="3505248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3 - CMD</a:t>
            </a:r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F9C18A13-2A60-48A6-8E19-274E73CB5044}"/>
              </a:ext>
            </a:extLst>
          </p:cNvPr>
          <p:cNvSpPr/>
          <p:nvPr/>
        </p:nvSpPr>
        <p:spPr>
          <a:xfrm>
            <a:off x="8168468" y="2950876"/>
            <a:ext cx="278836" cy="2788162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217CCC-0A6C-4D33-90D6-75D5CEBD74C0}"/>
              </a:ext>
            </a:extLst>
          </p:cNvPr>
          <p:cNvSpPr txBox="1"/>
          <p:nvPr/>
        </p:nvSpPr>
        <p:spPr>
          <a:xfrm>
            <a:off x="8452882" y="404561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AC77FB-D373-4363-86BE-ED46AE3AE1DC}"/>
              </a:ext>
            </a:extLst>
          </p:cNvPr>
          <p:cNvSpPr/>
          <p:nvPr/>
        </p:nvSpPr>
        <p:spPr>
          <a:xfrm>
            <a:off x="895546" y="1539320"/>
            <a:ext cx="7115678" cy="1316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4E2A8B4-ECEB-437D-AE5A-FD287A77C329}"/>
              </a:ext>
            </a:extLst>
          </p:cNvPr>
          <p:cNvSpPr/>
          <p:nvPr/>
        </p:nvSpPr>
        <p:spPr>
          <a:xfrm>
            <a:off x="1197792" y="2049443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Capa 4 - Ejecución</a:t>
            </a:r>
          </a:p>
        </p:txBody>
      </p:sp>
      <p:sp>
        <p:nvSpPr>
          <p:cNvPr id="15" name="Cerrar llave 14">
            <a:extLst>
              <a:ext uri="{FF2B5EF4-FFF2-40B4-BE49-F238E27FC236}">
                <a16:creationId xmlns:a16="http://schemas.microsoft.com/office/drawing/2014/main" id="{F58FE9DB-A2A0-4095-8992-C576B8D304FF}"/>
              </a:ext>
            </a:extLst>
          </p:cNvPr>
          <p:cNvSpPr/>
          <p:nvPr/>
        </p:nvSpPr>
        <p:spPr>
          <a:xfrm>
            <a:off x="8153044" y="1539319"/>
            <a:ext cx="278836" cy="1316271"/>
          </a:xfrm>
          <a:prstGeom prst="rightBrace">
            <a:avLst>
              <a:gd name="adj1" fmla="val 60068"/>
              <a:gd name="adj2" fmla="val 497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883A813-A375-4137-8F7D-8E5078B2AF1B}"/>
              </a:ext>
            </a:extLst>
          </p:cNvPr>
          <p:cNvSpPr txBox="1"/>
          <p:nvPr/>
        </p:nvSpPr>
        <p:spPr>
          <a:xfrm>
            <a:off x="8452882" y="185164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RW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5293C9-DF15-430E-9C8E-770D791B1E51}"/>
              </a:ext>
            </a:extLst>
          </p:cNvPr>
          <p:cNvSpPr txBox="1"/>
          <p:nvPr/>
        </p:nvSpPr>
        <p:spPr>
          <a:xfrm>
            <a:off x="2331717" y="3053374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Imagen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709666-0A2F-447C-B067-8E69BD5D0FAF}"/>
              </a:ext>
            </a:extLst>
          </p:cNvPr>
          <p:cNvSpPr txBox="1"/>
          <p:nvPr/>
        </p:nvSpPr>
        <p:spPr>
          <a:xfrm>
            <a:off x="2379344" y="1577192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682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91834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un contenedor?</a:t>
            </a:r>
          </a:p>
          <a:p>
            <a:pPr algn="just"/>
            <a:r>
              <a:rPr lang="es-ES" b="1" dirty="0">
                <a:solidFill>
                  <a:schemeClr val="bg1"/>
                </a:solidFill>
              </a:rPr>
              <a:t>Los contenedores son instancias de las imágenes que hemos creado o hemos descargado que se ejecutan de forma aislada.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F589BD5D-DD14-4963-A97B-211AE7F3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ECF5AAA-6C01-44F0-911E-CF3341599897}"/>
              </a:ext>
            </a:extLst>
          </p:cNvPr>
          <p:cNvSpPr/>
          <p:nvPr/>
        </p:nvSpPr>
        <p:spPr>
          <a:xfrm>
            <a:off x="933254" y="2346875"/>
            <a:ext cx="7115678" cy="3358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8F5DF1-2651-4855-8544-DB3B0F817E19}"/>
              </a:ext>
            </a:extLst>
          </p:cNvPr>
          <p:cNvSpPr/>
          <p:nvPr/>
        </p:nvSpPr>
        <p:spPr>
          <a:xfrm>
            <a:off x="1235500" y="489093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B53978D-B44A-4294-97B0-39A4B07985E5}"/>
              </a:ext>
            </a:extLst>
          </p:cNvPr>
          <p:cNvSpPr/>
          <p:nvPr/>
        </p:nvSpPr>
        <p:spPr>
          <a:xfrm>
            <a:off x="1235500" y="4058556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Volúmenes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F21397-7092-4E9D-9FB8-27F70C158F19}"/>
              </a:ext>
            </a:extLst>
          </p:cNvPr>
          <p:cNvSpPr/>
          <p:nvPr/>
        </p:nvSpPr>
        <p:spPr>
          <a:xfrm>
            <a:off x="1235500" y="3205512"/>
            <a:ext cx="6589336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Imagen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86AC38-01F1-4CF9-A4D8-47CC0BEA3240}"/>
              </a:ext>
            </a:extLst>
          </p:cNvPr>
          <p:cNvSpPr txBox="1"/>
          <p:nvPr/>
        </p:nvSpPr>
        <p:spPr>
          <a:xfrm>
            <a:off x="2280505" y="2565100"/>
            <a:ext cx="43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Contenedor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024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87023" y="1428917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b="1" dirty="0" err="1">
                <a:solidFill>
                  <a:schemeClr val="bg1"/>
                </a:solidFill>
              </a:rPr>
              <a:t>Chocolatey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https://docs.chocolatey.org/en-us/choco/setup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curl</a:t>
            </a:r>
            <a:r>
              <a:rPr lang="es-ES" dirty="0">
                <a:solidFill>
                  <a:schemeClr val="bg1"/>
                </a:solidFill>
              </a:rPr>
              <a:t> -y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mysql-cli</a:t>
            </a:r>
            <a:r>
              <a:rPr lang="es-ES" dirty="0">
                <a:solidFill>
                  <a:schemeClr val="bg1"/>
                </a:solidFill>
              </a:rPr>
              <a:t> –y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r>
              <a:rPr lang="es-ES" dirty="0">
                <a:solidFill>
                  <a:schemeClr val="bg1"/>
                </a:solidFill>
              </a:rPr>
              <a:t> --local-</a:t>
            </a:r>
            <a:r>
              <a:rPr lang="es-ES" dirty="0" err="1">
                <a:solidFill>
                  <a:schemeClr val="bg1"/>
                </a:solidFill>
              </a:rPr>
              <a:t>only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WSL ( Windows </a:t>
            </a:r>
            <a:r>
              <a:rPr lang="es-ES" dirty="0" err="1">
                <a:solidFill>
                  <a:schemeClr val="bg1"/>
                </a:solidFill>
              </a:rPr>
              <a:t>Subsystem</a:t>
            </a:r>
            <a:r>
              <a:rPr lang="es-ES" dirty="0">
                <a:solidFill>
                  <a:schemeClr val="bg1"/>
                </a:solidFill>
              </a:rPr>
              <a:t> Linux ):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https://docs.microsoft.com/en-us/windows/wsl/install-win10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Visual Studio </a:t>
            </a:r>
            <a:r>
              <a:rPr lang="es-ES" dirty="0" err="1">
                <a:solidFill>
                  <a:schemeClr val="bg1"/>
                </a:solidFill>
              </a:rPr>
              <a:t>Code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https://code.visualstudio.com/Download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Herramientas adicionales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48395" y="1684311"/>
            <a:ext cx="862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Windows: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https://hub.docker.com/editions/community/docker-ce-desktop-windows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8364331-84BF-4368-B951-21815B20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900" y="2816134"/>
            <a:ext cx="5805026" cy="30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D786A2A-B4A8-4FC5-BA4E-D67C33FF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1681179"/>
            <a:ext cx="8503374" cy="304982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3C3367A-7DBD-4243-BD13-66FC4B4A356E}"/>
              </a:ext>
            </a:extLst>
          </p:cNvPr>
          <p:cNvSpPr/>
          <p:nvPr/>
        </p:nvSpPr>
        <p:spPr>
          <a:xfrm>
            <a:off x="348395" y="49346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Crear cuenta gratuita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https://hub.docker.com/signup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run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hello-world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CentOs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Fecora</a:t>
            </a:r>
            <a:endParaRPr lang="es-ES" dirty="0">
              <a:solidFill>
                <a:schemeClr val="bg1"/>
              </a:solidFill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Debian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01660F7-83CB-4B4F-8231-87A65CD9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43" y="3266172"/>
            <a:ext cx="8069851" cy="26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0" y="158372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Docker in Linux.txt </a:t>
            </a:r>
            <a:r>
              <a:rPr lang="es-ES" sz="2400" dirty="0">
                <a:solidFill>
                  <a:schemeClr val="bg1"/>
                </a:solidFill>
              </a:rPr>
              <a:t>(</a:t>
            </a:r>
            <a:r>
              <a:rPr lang="es-ES" sz="2400" b="1" dirty="0">
                <a:solidFill>
                  <a:schemeClr val="bg1"/>
                </a:solidFill>
              </a:rPr>
              <a:t>Ubuntu</a:t>
            </a:r>
            <a:r>
              <a:rPr lang="es-ES" sz="2400" dirty="0">
                <a:solidFill>
                  <a:schemeClr val="bg1"/>
                </a:solidFill>
              </a:rPr>
              <a:t>):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76871" y="906081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Instalación Docker</a:t>
            </a:r>
            <a:endParaRPr lang="es-ES" dirty="0"/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43AA020-9605-4A8C-881B-EA77D449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08" y="2045393"/>
            <a:ext cx="6915499" cy="39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40810" y="1317180"/>
            <a:ext cx="86261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Nuestros primeros contendores…. 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nginx</a:t>
            </a:r>
            <a:r>
              <a:rPr lang="es-ES" dirty="0">
                <a:solidFill>
                  <a:schemeClr val="bg1"/>
                </a:solidFill>
              </a:rPr>
              <a:t>):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create -p 8080:80 --name test </a:t>
            </a:r>
            <a:r>
              <a:rPr lang="en-US" dirty="0" err="1">
                <a:solidFill>
                  <a:schemeClr val="bg1"/>
                </a:solidFill>
              </a:rPr>
              <a:t>nginx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r>
              <a:rPr lang="es-ES" dirty="0">
                <a:solidFill>
                  <a:schemeClr val="bg1"/>
                </a:solidFill>
              </a:rPr>
              <a:t> -a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start</a:t>
            </a:r>
            <a:r>
              <a:rPr lang="es-ES" dirty="0">
                <a:solidFill>
                  <a:schemeClr val="bg1"/>
                </a:solidFill>
              </a:rPr>
              <a:t> test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rename</a:t>
            </a:r>
            <a:r>
              <a:rPr lang="es-ES" dirty="0">
                <a:solidFill>
                  <a:schemeClr val="bg1"/>
                </a:solidFill>
              </a:rPr>
              <a:t> test </a:t>
            </a:r>
            <a:r>
              <a:rPr lang="es-ES" dirty="0" err="1">
                <a:solidFill>
                  <a:schemeClr val="bg1"/>
                </a:solidFill>
              </a:rPr>
              <a:t>nginx_test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http://localhost:8080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(apache):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docker run -d -p 8081:80 --name </a:t>
            </a:r>
            <a:r>
              <a:rPr lang="en-US" dirty="0" err="1">
                <a:solidFill>
                  <a:schemeClr val="bg1"/>
                </a:solidFill>
              </a:rPr>
              <a:t>apache_test</a:t>
            </a:r>
            <a:r>
              <a:rPr lang="en-US" dirty="0">
                <a:solidFill>
                  <a:schemeClr val="bg1"/>
                </a:solidFill>
              </a:rPr>
              <a:t> httpd</a:t>
            </a:r>
          </a:p>
          <a:p>
            <a:r>
              <a:rPr lang="en-US" dirty="0">
                <a:solidFill>
                  <a:schemeClr val="bg1"/>
                </a:solidFill>
              </a:rPr>
              <a:t>	http://localhost:8081</a:t>
            </a:r>
          </a:p>
          <a:p>
            <a:r>
              <a:rPr lang="en-US" dirty="0">
                <a:solidFill>
                  <a:schemeClr val="bg1"/>
                </a:solidFill>
              </a:rPr>
              <a:t>	docker cp .\index.html test:/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/local/apache2/</a:t>
            </a:r>
            <a:r>
              <a:rPr lang="en-US" dirty="0" err="1">
                <a:solidFill>
                  <a:schemeClr val="bg1"/>
                </a:solidFill>
              </a:rPr>
              <a:t>htdocs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http://localhost:8081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3115496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385711"/>
            <a:ext cx="41955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Docker?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una imagen?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un contenedor?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Docker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</a:t>
            </a:r>
          </a:p>
          <a:p>
            <a:pPr lvl="2"/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Agenda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445188-38F3-44F1-A031-576866394C10}"/>
              </a:ext>
            </a:extLst>
          </p:cNvPr>
          <p:cNvSpPr txBox="1"/>
          <p:nvPr/>
        </p:nvSpPr>
        <p:spPr>
          <a:xfrm>
            <a:off x="4571802" y="1385711"/>
            <a:ext cx="3724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Introducción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História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¿Qué es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Arquitectura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Conceptos clave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Tipos de instalaciones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Cloud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Instalación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Ubuntu LTS 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Trabajemos con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2428B295-30CD-4C3B-9C0B-FF43D166C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28" y="1251175"/>
            <a:ext cx="3092572" cy="15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326723"/>
            <a:ext cx="8626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(Jenkins):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run -d --</a:t>
            </a:r>
            <a:r>
              <a:rPr lang="es-ES" dirty="0" err="1">
                <a:solidFill>
                  <a:schemeClr val="bg1"/>
                </a:solidFill>
              </a:rPr>
              <a:t>name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jenkins_test</a:t>
            </a:r>
            <a:r>
              <a:rPr lang="es-ES" dirty="0">
                <a:solidFill>
                  <a:schemeClr val="bg1"/>
                </a:solidFill>
              </a:rPr>
              <a:t> -p 8090:8080 -p 50000:50000 jenkins:2.60.3-alpine</a:t>
            </a: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logs -f </a:t>
            </a:r>
            <a:r>
              <a:rPr lang="es-ES" dirty="0" err="1">
                <a:solidFill>
                  <a:schemeClr val="bg1"/>
                </a:solidFill>
              </a:rPr>
              <a:t>Jenkins_test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A0166CB-0BD2-43E2-8F5B-292F30D4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967" y="2650267"/>
            <a:ext cx="6588547" cy="33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807180"/>
            <a:ext cx="86261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(centos 7 temporal):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run</a:t>
            </a:r>
            <a:r>
              <a:rPr lang="pt-BR" dirty="0">
                <a:solidFill>
                  <a:schemeClr val="bg1"/>
                </a:solidFill>
              </a:rPr>
              <a:t> --</a:t>
            </a:r>
            <a:r>
              <a:rPr lang="pt-BR" dirty="0" err="1">
                <a:solidFill>
                  <a:schemeClr val="bg1"/>
                </a:solidFill>
              </a:rPr>
              <a:t>rm</a:t>
            </a:r>
            <a:r>
              <a:rPr lang="pt-BR" dirty="0">
                <a:solidFill>
                  <a:schemeClr val="bg1"/>
                </a:solidFill>
              </a:rPr>
              <a:t> -</a:t>
            </a:r>
            <a:r>
              <a:rPr lang="pt-BR" dirty="0" err="1">
                <a:solidFill>
                  <a:schemeClr val="bg1"/>
                </a:solidFill>
              </a:rPr>
              <a:t>dti</a:t>
            </a:r>
            <a:r>
              <a:rPr lang="pt-BR" dirty="0">
                <a:solidFill>
                  <a:schemeClr val="bg1"/>
                </a:solidFill>
              </a:rPr>
              <a:t> --</a:t>
            </a:r>
            <a:r>
              <a:rPr lang="pt-BR" dirty="0" err="1">
                <a:solidFill>
                  <a:schemeClr val="bg1"/>
                </a:solidFill>
              </a:rPr>
              <a:t>name</a:t>
            </a:r>
            <a:r>
              <a:rPr lang="pt-BR" dirty="0">
                <a:solidFill>
                  <a:schemeClr val="bg1"/>
                </a:solidFill>
              </a:rPr>
              <a:t> centos centos:7 </a:t>
            </a:r>
            <a:r>
              <a:rPr lang="pt-BR" dirty="0" err="1">
                <a:solidFill>
                  <a:schemeClr val="bg1"/>
                </a:solidFill>
              </a:rPr>
              <a:t>bash</a:t>
            </a:r>
            <a:endParaRPr lang="pt-BR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centos</a:t>
            </a:r>
            <a:r>
              <a:rPr lang="es-ES" dirty="0">
                <a:solidFill>
                  <a:schemeClr val="bg1"/>
                </a:solidFill>
              </a:rPr>
              <a:t> 7):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run -</a:t>
            </a:r>
            <a:r>
              <a:rPr lang="es-ES" dirty="0" err="1">
                <a:solidFill>
                  <a:schemeClr val="bg1"/>
                </a:solidFill>
              </a:rPr>
              <a:t>dti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--</a:t>
            </a:r>
            <a:r>
              <a:rPr lang="pt-BR" dirty="0" err="1">
                <a:solidFill>
                  <a:schemeClr val="bg1"/>
                </a:solidFill>
              </a:rPr>
              <a:t>name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centos_test</a:t>
            </a:r>
            <a:r>
              <a:rPr lang="pt-BR" dirty="0">
                <a:solidFill>
                  <a:schemeClr val="bg1"/>
                </a:solidFill>
              </a:rPr>
              <a:t> centos:7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exec</a:t>
            </a:r>
            <a:r>
              <a:rPr lang="pt-BR" dirty="0">
                <a:solidFill>
                  <a:schemeClr val="bg1"/>
                </a:solidFill>
              </a:rPr>
              <a:t> -ti </a:t>
            </a:r>
            <a:r>
              <a:rPr lang="pt-BR" dirty="0" err="1">
                <a:solidFill>
                  <a:schemeClr val="bg1"/>
                </a:solidFill>
              </a:rPr>
              <a:t>centos_test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bash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(apache-</a:t>
            </a:r>
            <a:r>
              <a:rPr lang="pt-BR" dirty="0" err="1">
                <a:solidFill>
                  <a:schemeClr val="bg1"/>
                </a:solidFill>
              </a:rPr>
              <a:t>tomcat</a:t>
            </a:r>
            <a:r>
              <a:rPr lang="pt-BR" dirty="0">
                <a:solidFill>
                  <a:schemeClr val="bg1"/>
                </a:solidFill>
              </a:rPr>
              <a:t>):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pull</a:t>
            </a:r>
            <a:r>
              <a:rPr lang="pt-BR" dirty="0">
                <a:solidFill>
                  <a:schemeClr val="bg1"/>
                </a:solidFill>
              </a:rPr>
              <a:t> tomcat:9.0.8-jre8-alpine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run</a:t>
            </a:r>
            <a:r>
              <a:rPr lang="pt-BR" dirty="0">
                <a:solidFill>
                  <a:schemeClr val="bg1"/>
                </a:solidFill>
              </a:rPr>
              <a:t> -d -p 7070:8080 --</a:t>
            </a:r>
            <a:r>
              <a:rPr lang="pt-BR" dirty="0" err="1">
                <a:solidFill>
                  <a:schemeClr val="bg1"/>
                </a:solidFill>
              </a:rPr>
              <a:t>name</a:t>
            </a:r>
            <a:r>
              <a:rPr lang="pt-BR" dirty="0">
                <a:solidFill>
                  <a:schemeClr val="bg1"/>
                </a:solidFill>
              </a:rPr>
              <a:t> mi-</a:t>
            </a:r>
            <a:r>
              <a:rPr lang="pt-BR" dirty="0" err="1">
                <a:solidFill>
                  <a:schemeClr val="bg1"/>
                </a:solidFill>
              </a:rPr>
              <a:t>tomcat</a:t>
            </a:r>
            <a:r>
              <a:rPr lang="pt-BR" dirty="0">
                <a:solidFill>
                  <a:schemeClr val="bg1"/>
                </a:solidFill>
              </a:rPr>
              <a:t> tomcat:9.0.8-jre8-alpine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Ejemplos rápidos de contenedores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93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741503"/>
            <a:ext cx="86261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postgresql</a:t>
            </a:r>
            <a:r>
              <a:rPr lang="pt-BR" dirty="0">
                <a:solidFill>
                  <a:schemeClr val="bg1"/>
                </a:solidFill>
              </a:rPr>
              <a:t>):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	 </a:t>
            </a:r>
            <a:r>
              <a:rPr lang="pt-BR" dirty="0" err="1">
                <a:solidFill>
                  <a:schemeClr val="bg1"/>
                </a:solidFill>
              </a:rPr>
              <a:t>docker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pull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postgres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de-DE" dirty="0">
                <a:solidFill>
                  <a:schemeClr val="bg1"/>
                </a:solidFill>
              </a:rPr>
              <a:t> docker run -d --name postgres -e "POSTGRES_PASSWORD=12345678" -e 	"POSTGRES_USER=docker" -e "POSTGRES_DB=docker-db" -p 5432:5432 postgres</a:t>
            </a:r>
          </a:p>
          <a:p>
            <a:r>
              <a:rPr lang="de-DE" dirty="0">
                <a:solidFill>
                  <a:schemeClr val="bg1"/>
                </a:solidFill>
              </a:rPr>
              <a:t>	docker exec -ti postgres bash</a:t>
            </a:r>
          </a:p>
          <a:p>
            <a:r>
              <a:rPr lang="sv-SE" dirty="0">
                <a:solidFill>
                  <a:schemeClr val="bg1"/>
                </a:solidFill>
              </a:rPr>
              <a:t>	psql -d docker-db -U docker</a:t>
            </a:r>
          </a:p>
          <a:p>
            <a:r>
              <a:rPr lang="sv-SE" dirty="0">
                <a:solidFill>
                  <a:schemeClr val="bg1"/>
                </a:solidFill>
              </a:rPr>
              <a:t>	\l</a:t>
            </a:r>
          </a:p>
          <a:p>
            <a:r>
              <a:rPr lang="sv-SE" dirty="0">
                <a:solidFill>
                  <a:schemeClr val="bg1"/>
                </a:solidFill>
              </a:rPr>
              <a:t>	\q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u="sng" dirty="0">
                <a:solidFill>
                  <a:schemeClr val="bg1"/>
                </a:solidFill>
              </a:rPr>
              <a:t>Borrar imagenes generadas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rm -fv postgres centos_test mi-tomcat jenkins_test nginx_test apache_test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Ejemplos rápidos de contenedores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3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02182" y="1781296"/>
            <a:ext cx="86261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u="sng" dirty="0">
                <a:solidFill>
                  <a:schemeClr val="bg1"/>
                </a:solidFill>
              </a:rPr>
              <a:t>Listar recursos contenedor</a:t>
            </a:r>
            <a:r>
              <a:rPr lang="sv-SE" dirty="0">
                <a:solidFill>
                  <a:schemeClr val="bg1"/>
                </a:solidFill>
              </a:rPr>
              <a:t>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>
                <a:solidFill>
                  <a:schemeClr val="bg1"/>
                </a:solidFill>
              </a:rPr>
              <a:t>	docker stats postgres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memoria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-d -m "500mb"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sv-SE" dirty="0">
              <a:solidFill>
                <a:schemeClr val="bg1"/>
              </a:solidFill>
            </a:endParaRPr>
          </a:p>
          <a:p>
            <a:endParaRPr lang="es-ES" u="sng" dirty="0">
              <a:solidFill>
                <a:schemeClr val="bg1"/>
              </a:solidFill>
            </a:endParaRPr>
          </a:p>
          <a:p>
            <a:r>
              <a:rPr lang="es-ES" u="sng" dirty="0">
                <a:solidFill>
                  <a:schemeClr val="bg1"/>
                </a:solidFill>
              </a:rPr>
              <a:t>Limitar recursos de </a:t>
            </a:r>
            <a:r>
              <a:rPr lang="es-ES" u="sng" dirty="0" err="1">
                <a:solidFill>
                  <a:schemeClr val="bg1"/>
                </a:solidFill>
              </a:rPr>
              <a:t>cpu</a:t>
            </a:r>
            <a:r>
              <a:rPr lang="es-ES" u="sng" dirty="0">
                <a:solidFill>
                  <a:schemeClr val="bg1"/>
                </a:solidFill>
              </a:rPr>
              <a:t> al 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run -d --</a:t>
            </a:r>
            <a:r>
              <a:rPr lang="en-US" dirty="0" err="1">
                <a:solidFill>
                  <a:schemeClr val="bg1"/>
                </a:solidFill>
              </a:rPr>
              <a:t>cpuset-cpus</a:t>
            </a:r>
            <a:r>
              <a:rPr lang="en-US" dirty="0">
                <a:solidFill>
                  <a:schemeClr val="bg1"/>
                </a:solidFill>
              </a:rPr>
              <a:t> 0-1 --name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r>
              <a:rPr lang="en-US" dirty="0">
                <a:solidFill>
                  <a:schemeClr val="bg1"/>
                </a:solidFill>
              </a:rPr>
              <a:t> centos:7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263554" y="803503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Limitar recursos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1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25651" y="1502688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u="sng" dirty="0">
                <a:solidFill>
                  <a:schemeClr val="bg1"/>
                </a:solidFill>
              </a:rPr>
              <a:t>Convertir contenedor en una imagen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 </a:t>
            </a:r>
            <a:r>
              <a:rPr lang="es-ES" dirty="0" err="1">
                <a:solidFill>
                  <a:schemeClr val="bg1"/>
                </a:solidFill>
              </a:rPr>
              <a:t>commit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centos_test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centos_test_volcado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images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rm -</a:t>
            </a:r>
            <a:r>
              <a:rPr lang="en-US" dirty="0" err="1">
                <a:solidFill>
                  <a:schemeClr val="bg1"/>
                </a:solidFill>
              </a:rPr>
              <a:t>fv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centos_test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run -</a:t>
            </a:r>
            <a:r>
              <a:rPr lang="en-US" dirty="0" err="1">
                <a:solidFill>
                  <a:schemeClr val="bg1"/>
                </a:solidFill>
              </a:rPr>
              <a:t>dti</a:t>
            </a:r>
            <a:r>
              <a:rPr lang="en-US" dirty="0">
                <a:solidFill>
                  <a:schemeClr val="bg1"/>
                </a:solidFill>
              </a:rPr>
              <a:t> --name centos_test1 </a:t>
            </a:r>
            <a:r>
              <a:rPr lang="en-US" dirty="0" err="1">
                <a:solidFill>
                  <a:schemeClr val="bg1"/>
                </a:solidFill>
              </a:rPr>
              <a:t>centos_test_volcado</a:t>
            </a:r>
            <a:r>
              <a:rPr lang="en-US" dirty="0">
                <a:solidFill>
                  <a:schemeClr val="bg1"/>
                </a:solidFill>
              </a:rPr>
              <a:t> bash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>
                <a:solidFill>
                  <a:schemeClr val="bg1"/>
                </a:solidFill>
              </a:rPr>
              <a:t>Save/load imagen a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save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image_name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load –I &lt;&lt;file.tar&gt;&gt;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u="sng" dirty="0" err="1">
                <a:solidFill>
                  <a:schemeClr val="bg1"/>
                </a:solidFill>
              </a:rPr>
              <a:t>Exportar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  <a:r>
              <a:rPr lang="en-US" u="sng" dirty="0" err="1">
                <a:solidFill>
                  <a:schemeClr val="bg1"/>
                </a:solidFill>
              </a:rPr>
              <a:t>importar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contenedor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en</a:t>
            </a:r>
            <a:r>
              <a:rPr lang="en-US" u="sng" dirty="0">
                <a:solidFill>
                  <a:schemeClr val="bg1"/>
                </a:solidFill>
              </a:rPr>
              <a:t> un </a:t>
            </a:r>
            <a:r>
              <a:rPr lang="en-US" u="sng" dirty="0" err="1">
                <a:solidFill>
                  <a:schemeClr val="bg1"/>
                </a:solidFill>
              </a:rPr>
              <a:t>fichero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export -o &lt;&lt;file.tar&gt;&gt; &lt;&lt;</a:t>
            </a:r>
            <a:r>
              <a:rPr lang="en-US" dirty="0" err="1">
                <a:solidFill>
                  <a:schemeClr val="bg1"/>
                </a:solidFill>
              </a:rPr>
              <a:t>container_id</a:t>
            </a:r>
            <a:r>
              <a:rPr lang="en-US" dirty="0">
                <a:solidFill>
                  <a:schemeClr val="bg1"/>
                </a:solidFill>
              </a:rPr>
              <a:t>&gt;&gt;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import 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&lt;&lt;file.tar&gt;&gt;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287023" y="1694369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run -d -p 5000:5000 --restart=always --name </a:t>
            </a:r>
            <a:r>
              <a:rPr lang="en-US" dirty="0" err="1">
                <a:solidFill>
                  <a:schemeClr val="bg1"/>
                </a:solidFill>
              </a:rPr>
              <a:t>local_registry</a:t>
            </a:r>
            <a:r>
              <a:rPr lang="en-US" dirty="0">
                <a:solidFill>
                  <a:schemeClr val="bg1"/>
                </a:solidFill>
              </a:rPr>
              <a:t> registry:2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pull</a:t>
            </a:r>
            <a:r>
              <a:rPr lang="es-ES" dirty="0">
                <a:solidFill>
                  <a:schemeClr val="bg1"/>
                </a:solidFill>
              </a:rPr>
              <a:t> ubuntu:16.04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tag ubuntu:16.04 localhost:5000/</a:t>
            </a:r>
            <a:r>
              <a:rPr lang="es-ES" dirty="0" err="1">
                <a:solidFill>
                  <a:schemeClr val="bg1"/>
                </a:solidFill>
              </a:rPr>
              <a:t>my</a:t>
            </a:r>
            <a:r>
              <a:rPr lang="es-ES" dirty="0">
                <a:solidFill>
                  <a:schemeClr val="bg1"/>
                </a:solidFill>
              </a:rPr>
              <a:t>-Ubuntu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push localhost:5000/my-ubuntu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images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image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remove</a:t>
            </a:r>
            <a:r>
              <a:rPr lang="es-ES" dirty="0">
                <a:solidFill>
                  <a:schemeClr val="bg1"/>
                </a:solidFill>
              </a:rPr>
              <a:t> ubuntu:16.04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image remove localhost:5000/my-ubuntu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pull localhost:5000/my-ubuntu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images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container stop </a:t>
            </a:r>
            <a:r>
              <a:rPr lang="en-US" dirty="0" err="1">
                <a:solidFill>
                  <a:schemeClr val="bg1"/>
                </a:solidFill>
              </a:rPr>
              <a:t>local_registry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container stop </a:t>
            </a:r>
            <a:r>
              <a:rPr lang="en-US" dirty="0" err="1">
                <a:solidFill>
                  <a:schemeClr val="bg1"/>
                </a:solidFill>
              </a:rPr>
              <a:t>local_registry</a:t>
            </a:r>
            <a:r>
              <a:rPr lang="en-US" dirty="0">
                <a:solidFill>
                  <a:schemeClr val="bg1"/>
                </a:solidFill>
              </a:rPr>
              <a:t> &amp;&amp; docker container rm -v </a:t>
            </a:r>
            <a:r>
              <a:rPr lang="en-US" dirty="0" err="1">
                <a:solidFill>
                  <a:schemeClr val="bg1"/>
                </a:solidFill>
              </a:rPr>
              <a:t>local_registry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Crear nuestro </a:t>
            </a:r>
            <a:r>
              <a:rPr lang="es-ES" dirty="0" err="1">
                <a:solidFill>
                  <a:schemeClr val="bg1"/>
                </a:solidFill>
              </a:rPr>
              <a:t>registry</a:t>
            </a:r>
            <a:r>
              <a:rPr lang="es-ES" dirty="0">
                <a:solidFill>
                  <a:schemeClr val="bg1"/>
                </a:solidFill>
              </a:rPr>
              <a:t> local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22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94369"/>
            <a:ext cx="88712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login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tag &lt;&lt;</a:t>
            </a:r>
            <a:r>
              <a:rPr lang="en-US" dirty="0" err="1">
                <a:solidFill>
                  <a:schemeClr val="bg1"/>
                </a:solidFill>
              </a:rPr>
              <a:t>nombre</a:t>
            </a:r>
            <a:r>
              <a:rPr lang="en-US" dirty="0">
                <a:solidFill>
                  <a:schemeClr val="bg1"/>
                </a:solidFill>
              </a:rPr>
              <a:t> imagen&gt;&gt; &lt;&lt;</a:t>
            </a:r>
            <a:r>
              <a:rPr lang="en-US" dirty="0" err="1">
                <a:solidFill>
                  <a:schemeClr val="bg1"/>
                </a:solidFill>
              </a:rPr>
              <a:t>nombre_usuario</a:t>
            </a:r>
            <a:r>
              <a:rPr lang="en-US" dirty="0">
                <a:solidFill>
                  <a:schemeClr val="bg1"/>
                </a:solidFill>
              </a:rPr>
              <a:t>&gt;&gt;/&lt;&lt;</a:t>
            </a:r>
            <a:r>
              <a:rPr lang="en-US" dirty="0" err="1">
                <a:solidFill>
                  <a:schemeClr val="bg1"/>
                </a:solidFill>
              </a:rPr>
              <a:t>nombre_respositorio:etiqueta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Ejemplo: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tag </a:t>
            </a:r>
            <a:r>
              <a:rPr lang="es-ES" dirty="0" err="1">
                <a:solidFill>
                  <a:schemeClr val="bg1"/>
                </a:solidFill>
              </a:rPr>
              <a:t>centos_test</a:t>
            </a:r>
            <a:r>
              <a:rPr lang="es-ES" dirty="0">
                <a:solidFill>
                  <a:schemeClr val="bg1"/>
                </a:solidFill>
              </a:rPr>
              <a:t> av250037/centos_test:v1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push</a:t>
            </a:r>
            <a:r>
              <a:rPr lang="es-ES" dirty="0">
                <a:solidFill>
                  <a:schemeClr val="bg1"/>
                </a:solidFill>
              </a:rPr>
              <a:t> av250037/centos_test:v1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sv-SE" dirty="0">
                <a:solidFill>
                  <a:schemeClr val="bg1"/>
                </a:solidFill>
              </a:rPr>
              <a:t>docker rm $(docker ps -a -q)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docker rmi -f $(docker images -q)</a:t>
            </a:r>
          </a:p>
          <a:p>
            <a:pPr algn="just"/>
            <a:endParaRPr lang="de-DE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docker run -dti  --name centos_userHub  </a:t>
            </a:r>
            <a:r>
              <a:rPr lang="es-ES" dirty="0">
                <a:solidFill>
                  <a:schemeClr val="bg1"/>
                </a:solidFill>
              </a:rPr>
              <a:t>av250037/centos_test:v1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Subir imágenes a Docker Hub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94369"/>
            <a:ext cx="8871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Los </a:t>
            </a:r>
            <a:r>
              <a:rPr lang="en-US" dirty="0" err="1">
                <a:solidFill>
                  <a:schemeClr val="bg1"/>
                </a:solidFill>
              </a:rPr>
              <a:t>volúmenes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permiten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almacenar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persistente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contenedor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	Host</a:t>
            </a:r>
          </a:p>
          <a:p>
            <a:pPr lvl="1" algn="just"/>
            <a:endParaRPr lang="en-US" dirty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run  -d --name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r>
              <a:rPr lang="en-US" dirty="0">
                <a:solidFill>
                  <a:schemeClr val="bg1"/>
                </a:solidFill>
              </a:rPr>
              <a:t> -p 3306:3306 -e “MYSQL_ROOT_PASSWORD=123456” -v c:\temp\mysql\:/var/lib/mysql mysql:5.7</a:t>
            </a:r>
          </a:p>
          <a:p>
            <a:pPr lvl="1" algn="just"/>
            <a:r>
              <a:rPr lang="nl-NL" dirty="0">
                <a:solidFill>
                  <a:schemeClr val="bg1"/>
                </a:solidFill>
              </a:rPr>
              <a:t>mysql -u root -h 172.17.0.2 -p123456</a:t>
            </a:r>
          </a:p>
          <a:p>
            <a:pPr lvl="1" algn="just"/>
            <a:r>
              <a:rPr lang="nl-NL" dirty="0">
                <a:solidFill>
                  <a:schemeClr val="bg1"/>
                </a:solidFill>
              </a:rPr>
              <a:t>create database test1;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show databases;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rm -</a:t>
            </a:r>
            <a:r>
              <a:rPr lang="en-US" dirty="0" err="1">
                <a:solidFill>
                  <a:schemeClr val="bg1"/>
                </a:solidFill>
              </a:rPr>
              <a:t>fv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endParaRPr lang="en-US" dirty="0">
              <a:solidFill>
                <a:schemeClr val="bg1"/>
              </a:solidFill>
            </a:endParaRPr>
          </a:p>
          <a:p>
            <a:pPr lvl="1" algn="just"/>
            <a:endParaRPr lang="en-US" dirty="0">
              <a:solidFill>
                <a:schemeClr val="bg1"/>
              </a:solidFill>
            </a:endParaRPr>
          </a:p>
          <a:p>
            <a:pPr lvl="1"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de-DE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477552"/>
            <a:ext cx="88712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	 </a:t>
            </a:r>
            <a:r>
              <a:rPr lang="en-US" dirty="0" err="1">
                <a:solidFill>
                  <a:schemeClr val="bg1"/>
                </a:solidFill>
              </a:rPr>
              <a:t>Anonymus</a:t>
            </a:r>
            <a:endParaRPr lang="en-US" dirty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info | grep –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root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run  -d --name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r>
              <a:rPr lang="en-US" dirty="0">
                <a:solidFill>
                  <a:schemeClr val="bg1"/>
                </a:solidFill>
              </a:rPr>
              <a:t> -p 3306:3306 -e “MYSQL_ROOT_PASSWORD=123456” -v /var/lib/mysql mysql:5.7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volumes ls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docker rm -</a:t>
            </a:r>
            <a:r>
              <a:rPr lang="en-US" dirty="0" err="1">
                <a:solidFill>
                  <a:schemeClr val="bg1"/>
                </a:solidFill>
              </a:rPr>
              <a:t>fv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endParaRPr lang="en-US" dirty="0">
              <a:solidFill>
                <a:schemeClr val="bg1"/>
              </a:solidFill>
            </a:endParaRPr>
          </a:p>
          <a:p>
            <a:pPr lvl="1" algn="just"/>
            <a:endParaRPr lang="en-U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	Named Volumes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volume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create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</a:t>
            </a:r>
            <a:r>
              <a:rPr lang="es-ES" dirty="0">
                <a:solidFill>
                  <a:schemeClr val="bg1"/>
                </a:solidFill>
              </a:rPr>
              <a:t>-data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volumes ls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run  -d --name </a:t>
            </a:r>
            <a:r>
              <a:rPr lang="en-US" dirty="0" err="1">
                <a:solidFill>
                  <a:schemeClr val="bg1"/>
                </a:solidFill>
              </a:rPr>
              <a:t>mysql-db</a:t>
            </a:r>
            <a:r>
              <a:rPr lang="en-US" dirty="0">
                <a:solidFill>
                  <a:schemeClr val="bg1"/>
                </a:solidFill>
              </a:rPr>
              <a:t> -p 3306:3306 -e “MYSQL_ROOT_PASSWORD=123456” 	-v </a:t>
            </a:r>
            <a:r>
              <a:rPr lang="es-ES" dirty="0" err="1">
                <a:solidFill>
                  <a:schemeClr val="bg1"/>
                </a:solidFill>
              </a:rPr>
              <a:t>mysql</a:t>
            </a:r>
            <a:r>
              <a:rPr lang="es-ES" dirty="0">
                <a:solidFill>
                  <a:schemeClr val="bg1"/>
                </a:solidFill>
              </a:rPr>
              <a:t>-data:</a:t>
            </a:r>
            <a:r>
              <a:rPr lang="en-US" dirty="0">
                <a:solidFill>
                  <a:schemeClr val="bg1"/>
                </a:solidFill>
              </a:rPr>
              <a:t>/var/lib/</a:t>
            </a:r>
            <a:r>
              <a:rPr lang="en-US" dirty="0" err="1">
                <a:solidFill>
                  <a:schemeClr val="bg1"/>
                </a:solidFill>
              </a:rPr>
              <a:t>mysql</a:t>
            </a:r>
            <a:r>
              <a:rPr lang="en-US" dirty="0">
                <a:solidFill>
                  <a:schemeClr val="bg1"/>
                </a:solidFill>
              </a:rPr>
              <a:t> mysql:5.7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 inspect </a:t>
            </a:r>
            <a:r>
              <a:rPr lang="en-US" dirty="0" err="1">
                <a:solidFill>
                  <a:schemeClr val="bg1"/>
                </a:solidFill>
              </a:rPr>
              <a:t>mysql</a:t>
            </a:r>
            <a:r>
              <a:rPr lang="en-US" dirty="0">
                <a:solidFill>
                  <a:schemeClr val="bg1"/>
                </a:solidFill>
              </a:rPr>
              <a:t>-data</a:t>
            </a:r>
            <a:endParaRPr lang="de-DE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3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694369"/>
            <a:ext cx="88712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	Dangling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docker volume ls -f dangling=true -q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volume rm &lt;&lt;</a:t>
            </a:r>
            <a:r>
              <a:rPr lang="en-US" dirty="0" err="1">
                <a:solidFill>
                  <a:schemeClr val="bg1"/>
                </a:solidFill>
              </a:rPr>
              <a:t>volume_id</a:t>
            </a:r>
            <a:r>
              <a:rPr lang="en-US" dirty="0">
                <a:solidFill>
                  <a:schemeClr val="bg1"/>
                </a:solidFill>
              </a:rPr>
              <a:t>&gt;&gt;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de-DE" dirty="0">
                <a:solidFill>
                  <a:schemeClr val="bg1"/>
                </a:solidFill>
              </a:rPr>
              <a:t>		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Volúmenes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71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320115" y="1447305"/>
            <a:ext cx="86261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Es una herramienta que permite desplegar aplicaciones en contenedores, de forma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rápida y portable.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Es un empaquetado ligero de una aplicación o parte de software ejecutable que incluye todo lo necesario para funcionar 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Código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Librerías y dependencias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Herramientas de sistema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Configuraciones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Docker es la única tecnología para crear contenedores ¿¿¿?? 	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BE4239-7B2D-4517-BB8E-BB29065E8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26" y="3428999"/>
            <a:ext cx="1520857" cy="152085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212DA9-E3EA-4CC9-BD72-08D58F565410}"/>
              </a:ext>
            </a:extLst>
          </p:cNvPr>
          <p:cNvSpPr txBox="1"/>
          <p:nvPr/>
        </p:nvSpPr>
        <p:spPr>
          <a:xfrm>
            <a:off x="6309046" y="5041363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 NORRRRRRRR !!!!!!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85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97371" y="1901758"/>
            <a:ext cx="88712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dirty="0">
                <a:solidFill>
                  <a:schemeClr val="bg1"/>
                </a:solidFill>
              </a:rPr>
              <a:t>Existen 3 redes preconfiguradas en Docker:</a:t>
            </a:r>
          </a:p>
          <a:p>
            <a:pPr fontAlgn="base"/>
            <a:endParaRPr lang="es-ES" dirty="0">
              <a:solidFill>
                <a:schemeClr val="bg1"/>
              </a:solidFill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Bridge</a:t>
            </a:r>
            <a:r>
              <a:rPr lang="es-ES" dirty="0">
                <a:solidFill>
                  <a:schemeClr val="bg1"/>
                </a:solidFill>
              </a:rPr>
              <a:t>. La red standard que usarán todos los contenedores.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</a:rPr>
              <a:t>Host</a:t>
            </a:r>
            <a:r>
              <a:rPr lang="es-ES" dirty="0">
                <a:solidFill>
                  <a:schemeClr val="bg1"/>
                </a:solidFill>
              </a:rPr>
              <a:t>. El contenedor usará el mismo IP del servidor real que tengamos.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bg1"/>
                </a:solidFill>
              </a:rPr>
              <a:t>None</a:t>
            </a:r>
            <a:r>
              <a:rPr lang="es-ES" dirty="0">
                <a:solidFill>
                  <a:schemeClr val="bg1"/>
                </a:solidFill>
              </a:rPr>
              <a:t>. Se utiliza para indicar que un contenedor no tiene asignada una red.</a:t>
            </a:r>
          </a:p>
          <a:p>
            <a:pPr algn="just"/>
            <a:r>
              <a:rPr lang="de-DE" dirty="0">
                <a:solidFill>
                  <a:schemeClr val="bg1"/>
                </a:solidFill>
              </a:rPr>
              <a:t>		</a:t>
            </a:r>
          </a:p>
          <a:p>
            <a:pPr algn="just"/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 docker network create -d bridge --subnet 172.26.0.0/16 --</a:t>
            </a:r>
            <a:r>
              <a:rPr lang="en-US" dirty="0" err="1">
                <a:solidFill>
                  <a:schemeClr val="bg1"/>
                </a:solidFill>
              </a:rPr>
              <a:t>ip</a:t>
            </a:r>
            <a:r>
              <a:rPr lang="en-US" dirty="0">
                <a:solidFill>
                  <a:schemeClr val="bg1"/>
                </a:solidFill>
              </a:rPr>
              <a:t>-range 172.26.5.0/24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--gateway 172.26.5.1 docker-test-network1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network create -d bridge --subnet 172.28.0.0/16 --</a:t>
            </a:r>
            <a:r>
              <a:rPr lang="en-US" dirty="0" err="1">
                <a:solidFill>
                  <a:schemeClr val="bg1"/>
                </a:solidFill>
              </a:rPr>
              <a:t>ip</a:t>
            </a:r>
            <a:r>
              <a:rPr lang="en-US" dirty="0">
                <a:solidFill>
                  <a:schemeClr val="bg1"/>
                </a:solidFill>
              </a:rPr>
              <a:t>-range 172.28.5.0/24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--gateway 172.28.5.1 docker-test-network2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network ls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2128002"/>
            <a:ext cx="88712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	docker run --network docker-test-network1 -d --name test1 -</a:t>
            </a:r>
            <a:r>
              <a:rPr lang="en-US" dirty="0" err="1">
                <a:solidFill>
                  <a:schemeClr val="bg1"/>
                </a:solidFill>
              </a:rPr>
              <a:t>ti</a:t>
            </a:r>
            <a:r>
              <a:rPr lang="en-US" dirty="0">
                <a:solidFill>
                  <a:schemeClr val="bg1"/>
                </a:solidFill>
              </a:rPr>
              <a:t> centos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run --network docker-test-network1 -d --name test2 -</a:t>
            </a:r>
            <a:r>
              <a:rPr lang="en-US" dirty="0" err="1">
                <a:solidFill>
                  <a:schemeClr val="bg1"/>
                </a:solidFill>
              </a:rPr>
              <a:t>ti</a:t>
            </a:r>
            <a:r>
              <a:rPr lang="en-US" dirty="0">
                <a:solidFill>
                  <a:schemeClr val="bg1"/>
                </a:solidFill>
              </a:rPr>
              <a:t> centos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run --network docker-test-network2 -d --name test3 -</a:t>
            </a:r>
            <a:r>
              <a:rPr lang="en-US" dirty="0" err="1">
                <a:solidFill>
                  <a:schemeClr val="bg1"/>
                </a:solidFill>
              </a:rPr>
              <a:t>ti</a:t>
            </a:r>
            <a:r>
              <a:rPr lang="en-US" dirty="0">
                <a:solidFill>
                  <a:schemeClr val="bg1"/>
                </a:solidFill>
              </a:rPr>
              <a:t> centos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exec test1 bash -c “ping test2”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exec test1 bash -c “ping test3”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network connect docker-test-network1 test3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stop test1 test2 test3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rm  test1 test2 test3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docker network prune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08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71298" y="1830304"/>
            <a:ext cx="8871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…docker-es-resources-master\docker-images\</a:t>
            </a:r>
            <a:r>
              <a:rPr lang="en-US" dirty="0" err="1">
                <a:solidFill>
                  <a:schemeClr val="bg1"/>
                </a:solidFill>
              </a:rPr>
              <a:t>nginx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s-ES" dirty="0">
                <a:solidFill>
                  <a:schemeClr val="bg1"/>
                </a:solidFill>
              </a:rPr>
              <a:t>CentOS + </a:t>
            </a:r>
            <a:r>
              <a:rPr lang="es-ES" dirty="0" err="1">
                <a:solidFill>
                  <a:schemeClr val="bg1"/>
                </a:solidFill>
              </a:rPr>
              <a:t>Nginx</a:t>
            </a:r>
            <a:r>
              <a:rPr lang="es-ES" dirty="0">
                <a:solidFill>
                  <a:schemeClr val="bg1"/>
                </a:solidFill>
              </a:rPr>
              <a:t> + PHP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build -t centos_nginx_php:v1 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run -d -p 8080:80 --name </a:t>
            </a:r>
            <a:r>
              <a:rPr lang="en-US" dirty="0" err="1">
                <a:solidFill>
                  <a:schemeClr val="bg1"/>
                </a:solidFill>
              </a:rPr>
              <a:t>cent_nx_php</a:t>
            </a:r>
            <a:r>
              <a:rPr lang="en-US" dirty="0">
                <a:solidFill>
                  <a:schemeClr val="bg1"/>
                </a:solidFill>
              </a:rPr>
              <a:t> centos_nginx_php:v1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exec -</a:t>
            </a:r>
            <a:r>
              <a:rPr lang="en-US" dirty="0" err="1">
                <a:solidFill>
                  <a:schemeClr val="bg1"/>
                </a:solidFill>
              </a:rPr>
              <a:t>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cent_nx_php</a:t>
            </a:r>
            <a:r>
              <a:rPr lang="en-US" dirty="0">
                <a:solidFill>
                  <a:schemeClr val="bg1"/>
                </a:solidFill>
              </a:rPr>
              <a:t> bash -c "cat /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-release"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Creando nuestras primeras </a:t>
            </a:r>
            <a:r>
              <a:rPr lang="es-ES" b="1" dirty="0" err="1">
                <a:solidFill>
                  <a:schemeClr val="bg1"/>
                </a:solidFill>
              </a:rPr>
              <a:t>imagenes</a:t>
            </a:r>
            <a:r>
              <a:rPr lang="es-ES" b="1" dirty="0">
                <a:solidFill>
                  <a:schemeClr val="bg1"/>
                </a:solidFill>
              </a:rPr>
              <a:t> personalizadas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CF5BD19-49F8-444C-9982-6CE3C52A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5" y="4031311"/>
            <a:ext cx="8224984" cy="19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2128002"/>
            <a:ext cx="88712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FROM mcr.microsoft.com/windows/</a:t>
            </a:r>
            <a:r>
              <a:rPr lang="en-US" dirty="0" err="1">
                <a:solidFill>
                  <a:schemeClr val="bg1"/>
                </a:solidFill>
              </a:rPr>
              <a:t>servercore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RUN dism.exe /online /enable-feature /all /</a:t>
            </a:r>
            <a:r>
              <a:rPr lang="en-US" dirty="0" err="1">
                <a:solidFill>
                  <a:schemeClr val="bg1"/>
                </a:solidFill>
              </a:rPr>
              <a:t>featurename:iis-webserver</a:t>
            </a:r>
            <a:r>
              <a:rPr lang="en-US" dirty="0">
                <a:solidFill>
                  <a:schemeClr val="bg1"/>
                </a:solidFill>
              </a:rPr>
              <a:t> /</a:t>
            </a:r>
            <a:r>
              <a:rPr lang="en-US" dirty="0" err="1">
                <a:solidFill>
                  <a:schemeClr val="bg1"/>
                </a:solidFill>
              </a:rPr>
              <a:t>NoRestart</a:t>
            </a:r>
            <a:endParaRPr lang="en-US" dirty="0">
              <a:solidFill>
                <a:schemeClr val="bg1"/>
              </a:solidFill>
            </a:endParaRPr>
          </a:p>
          <a:p>
            <a:pPr lvl="1" algn="just"/>
            <a:endParaRPr lang="en-US" dirty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WORKDIR c:\inetpub\wwwroot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Docker Desktop 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Switch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Windows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containers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…</a:t>
            </a: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build -t 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r>
              <a:rPr lang="en-US" dirty="0">
                <a:solidFill>
                  <a:schemeClr val="bg1"/>
                </a:solidFill>
              </a:rPr>
              <a:t>-web .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run -d -p 8080:80 --name 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r>
              <a:rPr lang="en-US" dirty="0">
                <a:solidFill>
                  <a:schemeClr val="bg1"/>
                </a:solidFill>
              </a:rPr>
              <a:t>-site-test 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r>
              <a:rPr lang="en-US" dirty="0">
                <a:solidFill>
                  <a:schemeClr val="bg1"/>
                </a:solidFill>
              </a:rPr>
              <a:t>-web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docker exec </a:t>
            </a:r>
            <a:r>
              <a:rPr lang="en-US" dirty="0" err="1">
                <a:solidFill>
                  <a:schemeClr val="bg1"/>
                </a:solidFill>
              </a:rPr>
              <a:t>iis</a:t>
            </a:r>
            <a:r>
              <a:rPr lang="en-US" dirty="0">
                <a:solidFill>
                  <a:schemeClr val="bg1"/>
                </a:solidFill>
              </a:rPr>
              <a:t>-site-test ipconfig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Creando nuestras primeras </a:t>
            </a:r>
            <a:r>
              <a:rPr lang="es-ES" b="1" dirty="0" err="1">
                <a:solidFill>
                  <a:schemeClr val="bg1"/>
                </a:solidFill>
              </a:rPr>
              <a:t>imagenes</a:t>
            </a:r>
            <a:r>
              <a:rPr lang="es-ES" b="1" dirty="0">
                <a:solidFill>
                  <a:schemeClr val="bg1"/>
                </a:solidFill>
              </a:rPr>
              <a:t> personalizadas</a:t>
            </a: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967746"/>
            <a:ext cx="8871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</a:t>
            </a:r>
            <a:r>
              <a:rPr lang="es-ES" dirty="0" err="1">
                <a:solidFill>
                  <a:schemeClr val="bg1"/>
                </a:solidFill>
              </a:rPr>
              <a:t>multicontenedor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Imagenes</a:t>
            </a:r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Contenedores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Volúmenes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Redes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Definición de fichero </a:t>
            </a:r>
            <a:r>
              <a:rPr lang="es-ES" dirty="0" err="1">
                <a:solidFill>
                  <a:schemeClr val="bg1"/>
                </a:solidFill>
              </a:rPr>
              <a:t>yaml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>
                <a:solidFill>
                  <a:schemeClr val="bg1"/>
                </a:solidFill>
              </a:rPr>
              <a:t>docker-compose.yml</a:t>
            </a:r>
            <a:r>
              <a:rPr lang="es-ES" dirty="0">
                <a:solidFill>
                  <a:schemeClr val="bg1"/>
                </a:solidFill>
              </a:rPr>
              <a:t> 	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EE937EF-33E1-4181-A99F-C2B56C5E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5" y="2000333"/>
            <a:ext cx="4881754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8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64475" y="1967746"/>
            <a:ext cx="88712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Instalando </a:t>
            </a:r>
            <a:r>
              <a:rPr lang="es-ES" dirty="0" err="1">
                <a:solidFill>
                  <a:schemeClr val="bg1"/>
                </a:solidFill>
              </a:rPr>
              <a:t>Mysql</a:t>
            </a:r>
            <a:r>
              <a:rPr lang="es-ES" dirty="0">
                <a:solidFill>
                  <a:schemeClr val="bg1"/>
                </a:solidFill>
              </a:rPr>
              <a:t> y </a:t>
            </a:r>
            <a:r>
              <a:rPr lang="es-ES" dirty="0" err="1">
                <a:solidFill>
                  <a:schemeClr val="bg1"/>
                </a:solidFill>
              </a:rPr>
              <a:t>Wordpress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	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-es-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resources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-master\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\apps\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wp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Instalando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PrestaShop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y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	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-es-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resources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-master\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\apps\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prestashop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Instalando Joomla y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Mysql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	 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-es-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resources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-master\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\apps\</a:t>
            </a:r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joomla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  <a:sym typeface="Wingdings" panose="05000000000000000000" pitchFamily="2" charset="2"/>
              </a:rPr>
              <a:t>docker-compose</a:t>
            </a:r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</a:rPr>
              <a:t> up -d</a:t>
            </a:r>
          </a:p>
          <a:p>
            <a:pPr algn="just"/>
            <a:r>
              <a:rPr lang="es-ES" dirty="0">
                <a:solidFill>
                  <a:schemeClr val="bg1"/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</a:t>
            </a:r>
            <a:endParaRPr lang="es-ES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docker-compose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down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Docker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Docker </a:t>
            </a:r>
            <a:r>
              <a:rPr lang="es-ES" b="1" dirty="0" err="1">
                <a:solidFill>
                  <a:schemeClr val="bg1"/>
                </a:solidFill>
              </a:rPr>
              <a:t>compose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2D706421-B76A-457C-98D1-578ABF695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122252" y="1654478"/>
            <a:ext cx="89556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también llamado “k8s”, proporciona una orquestación de contenedores automática. Es una plataforma de código abierto y desarrollada por Google en lenguaje </a:t>
            </a:r>
            <a:r>
              <a:rPr lang="es-ES" dirty="0" err="1">
                <a:solidFill>
                  <a:schemeClr val="bg1"/>
                </a:solidFill>
              </a:rPr>
              <a:t>Go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palabra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viene del Griego  </a:t>
            </a:r>
            <a:r>
              <a:rPr lang="el-GR" dirty="0">
                <a:solidFill>
                  <a:schemeClr val="bg1"/>
                </a:solidFill>
              </a:rPr>
              <a:t>κυβερνήτες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(“</a:t>
            </a:r>
            <a:r>
              <a:rPr lang="es-ES" dirty="0" err="1">
                <a:solidFill>
                  <a:schemeClr val="bg1"/>
                </a:solidFill>
              </a:rPr>
              <a:t>Koo</a:t>
            </a:r>
            <a:r>
              <a:rPr lang="es-ES" dirty="0">
                <a:solidFill>
                  <a:schemeClr val="bg1"/>
                </a:solidFill>
              </a:rPr>
              <a:t>-</a:t>
            </a:r>
            <a:r>
              <a:rPr lang="es-ES" dirty="0" err="1">
                <a:solidFill>
                  <a:schemeClr val="bg1"/>
                </a:solidFill>
              </a:rPr>
              <a:t>burr</a:t>
            </a:r>
            <a:r>
              <a:rPr lang="es-ES" dirty="0">
                <a:solidFill>
                  <a:schemeClr val="bg1"/>
                </a:solidFill>
              </a:rPr>
              <a:t>-NET-</a:t>
            </a:r>
            <a:r>
              <a:rPr lang="es-ES" dirty="0" err="1">
                <a:solidFill>
                  <a:schemeClr val="bg1"/>
                </a:solidFill>
              </a:rPr>
              <a:t>eez</a:t>
            </a:r>
            <a:r>
              <a:rPr lang="es-ES" dirty="0">
                <a:solidFill>
                  <a:schemeClr val="bg1"/>
                </a:solidFill>
              </a:rPr>
              <a:t>”) que se traduce como “timonel” o “piloto”: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El nombre en clave original para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dentro de Google era “Project </a:t>
            </a:r>
            <a:r>
              <a:rPr lang="es-ES" dirty="0" err="1">
                <a:solidFill>
                  <a:schemeClr val="bg1"/>
                </a:solidFill>
              </a:rPr>
              <a:t>Seven</a:t>
            </a:r>
            <a:r>
              <a:rPr lang="es-ES" dirty="0">
                <a:solidFill>
                  <a:schemeClr val="bg1"/>
                </a:solidFill>
              </a:rPr>
              <a:t>” (en español “Proyecto Siete”), una referencia a un personaje de </a:t>
            </a:r>
            <a:r>
              <a:rPr lang="es-ES" dirty="0" err="1">
                <a:solidFill>
                  <a:schemeClr val="bg1"/>
                </a:solidFill>
              </a:rPr>
              <a:t>Star</a:t>
            </a:r>
            <a:r>
              <a:rPr lang="es-ES" dirty="0">
                <a:solidFill>
                  <a:schemeClr val="bg1"/>
                </a:solidFill>
              </a:rPr>
              <a:t> Trek que es un Borg6​ más “amigable”.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Google volvió open-</a:t>
            </a:r>
            <a:r>
              <a:rPr lang="es-ES" dirty="0" err="1">
                <a:solidFill>
                  <a:schemeClr val="bg1"/>
                </a:solidFill>
              </a:rPr>
              <a:t>source</a:t>
            </a:r>
            <a:r>
              <a:rPr lang="es-ES" dirty="0">
                <a:solidFill>
                  <a:schemeClr val="bg1"/>
                </a:solidFill>
              </a:rPr>
              <a:t> el proyecto “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” en el 2014, con 15 años de experiencia en </a:t>
            </a:r>
            <a:r>
              <a:rPr lang="es-ES" dirty="0" err="1">
                <a:solidFill>
                  <a:schemeClr val="bg1"/>
                </a:solidFill>
              </a:rPr>
              <a:t>workloads</a:t>
            </a:r>
            <a:r>
              <a:rPr lang="es-ES" dirty="0">
                <a:solidFill>
                  <a:schemeClr val="bg1"/>
                </a:solidFill>
              </a:rPr>
              <a:t> productivos.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v1.0 fue liberada el 21 de julio de 2015.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solidFill>
                  <a:schemeClr val="bg1"/>
                </a:solidFill>
              </a:rPr>
              <a:t>História</a:t>
            </a:r>
            <a:r>
              <a:rPr lang="es-ES" sz="2800" b="1" dirty="0">
                <a:solidFill>
                  <a:schemeClr val="bg1"/>
                </a:solidFill>
              </a:rPr>
              <a:t> de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424DE6B-7257-49B4-A696-6FEAF6E8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592" y="2414535"/>
            <a:ext cx="1370226" cy="13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414383" y="2031550"/>
            <a:ext cx="86261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es un orquestador de contenedores. Un orquestador permite crear un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de nodos que implementa determinadas funcionalidades sobre los contenedores: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Permiten alta disponibilidad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Es tolerante a fallos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Permite escalar cuando se queda corto de recursos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Trabaja de forma eficiente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 pueden realizar cambios  y operaciones en caliente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Etc</a:t>
            </a:r>
            <a:r>
              <a:rPr lang="es-ES" dirty="0">
                <a:solidFill>
                  <a:schemeClr val="bg1"/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48395" y="954332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pic>
        <p:nvPicPr>
          <p:cNvPr id="9" name="Imagen 8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E50D05B8-B93B-4BBA-915E-5C6E8B738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83" y="1266609"/>
            <a:ext cx="7259137" cy="49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7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kube-apiserver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trata del </a:t>
            </a:r>
            <a:r>
              <a:rPr lang="es-ES" dirty="0" err="1">
                <a:solidFill>
                  <a:schemeClr val="bg1"/>
                </a:solidFill>
              </a:rPr>
              <a:t>frontend</a:t>
            </a:r>
            <a:r>
              <a:rPr lang="es-ES" dirty="0">
                <a:solidFill>
                  <a:schemeClr val="bg1"/>
                </a:solidFill>
              </a:rPr>
              <a:t>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recibe las peticiones y actualiza acordemente el estado en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principal implementación de un servidor de la API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es </a:t>
            </a:r>
            <a:r>
              <a:rPr lang="es-ES" dirty="0" err="1">
                <a:solidFill>
                  <a:schemeClr val="bg1"/>
                </a:solidFill>
              </a:rPr>
              <a:t>kube-apiserver</a:t>
            </a:r>
            <a:r>
              <a:rPr lang="es-ES" dirty="0">
                <a:solidFill>
                  <a:schemeClr val="bg1"/>
                </a:solidFill>
              </a:rPr>
              <a:t>. Es una implementación preparada para ejecutarse en alta </a:t>
            </a:r>
            <a:r>
              <a:rPr lang="es-ES" dirty="0" err="1">
                <a:solidFill>
                  <a:schemeClr val="bg1"/>
                </a:solidFill>
              </a:rPr>
              <a:t>disponiblidad</a:t>
            </a:r>
            <a:r>
              <a:rPr lang="es-ES" dirty="0">
                <a:solidFill>
                  <a:schemeClr val="bg1"/>
                </a:solidFill>
              </a:rPr>
              <a:t> y que puede escalar horizontalmente para balancear la carga entre varias instancias.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4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5D979BC-32E3-4BE9-93B0-F93D39EE71B4}"/>
              </a:ext>
            </a:extLst>
          </p:cNvPr>
          <p:cNvSpPr txBox="1"/>
          <p:nvPr/>
        </p:nvSpPr>
        <p:spPr>
          <a:xfrm>
            <a:off x="65988" y="1447305"/>
            <a:ext cx="91345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	OCI ( Open Container </a:t>
            </a:r>
            <a:r>
              <a:rPr lang="es-ES" dirty="0" err="1">
                <a:solidFill>
                  <a:schemeClr val="bg1"/>
                </a:solidFill>
              </a:rPr>
              <a:t>Iniciative</a:t>
            </a:r>
            <a:r>
              <a:rPr lang="es-ES" dirty="0">
                <a:solidFill>
                  <a:schemeClr val="bg1"/>
                </a:solidFill>
              </a:rPr>
              <a:t> ) que disfruta del apoyo de </a:t>
            </a:r>
            <a:r>
              <a:rPr lang="es-ES" b="1" dirty="0">
                <a:solidFill>
                  <a:schemeClr val="bg1"/>
                </a:solidFill>
              </a:rPr>
              <a:t>Linux </a:t>
            </a:r>
            <a:r>
              <a:rPr lang="es-ES" b="1" dirty="0" err="1">
                <a:solidFill>
                  <a:schemeClr val="bg1"/>
                </a:solidFill>
              </a:rPr>
              <a:t>Foundation</a:t>
            </a:r>
            <a:r>
              <a:rPr lang="es-ES" b="1" dirty="0">
                <a:solidFill>
                  <a:schemeClr val="bg1"/>
                </a:solidFill>
              </a:rPr>
              <a:t>,</a:t>
            </a:r>
            <a:r>
              <a:rPr lang="es-ES" dirty="0">
                <a:solidFill>
                  <a:schemeClr val="bg1"/>
                </a:solidFill>
              </a:rPr>
              <a:t> fue creada en respuesta a la necesidad de contar con estándares.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CoreOS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( </a:t>
            </a:r>
            <a:r>
              <a:rPr lang="es-ES" dirty="0" err="1">
                <a:solidFill>
                  <a:schemeClr val="bg1"/>
                </a:solidFill>
              </a:rPr>
              <a:t>RedHat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Openshift</a:t>
            </a:r>
            <a:r>
              <a:rPr lang="es-ES" dirty="0">
                <a:solidFill>
                  <a:schemeClr val="bg1"/>
                </a:solidFill>
              </a:rPr>
              <a:t>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r>
              <a:rPr lang="es-ES" dirty="0" err="1">
                <a:solidFill>
                  <a:schemeClr val="bg1"/>
                </a:solidFill>
              </a:rPr>
              <a:t>Mesos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Containerizer</a:t>
            </a:r>
            <a:r>
              <a:rPr lang="es-ES" dirty="0">
                <a:solidFill>
                  <a:schemeClr val="bg1"/>
                </a:solidFill>
              </a:rPr>
              <a:t> ( Desarrollado por Apache soporta 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</a:rPr>
              <a:t>LXC Linux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  <a:p>
            <a:r>
              <a:rPr lang="es-ES" dirty="0" err="1">
                <a:solidFill>
                  <a:schemeClr val="bg1"/>
                </a:solidFill>
              </a:rPr>
              <a:t>OpenVZ</a:t>
            </a:r>
            <a:r>
              <a:rPr lang="es-ES" dirty="0">
                <a:solidFill>
                  <a:schemeClr val="bg1"/>
                </a:solidFill>
              </a:rPr>
              <a:t> (virtualización de contenedores)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Otros tipos de tecnologías: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Windows Server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Linux </a:t>
            </a:r>
            <a:r>
              <a:rPr lang="es-ES" dirty="0" err="1">
                <a:solidFill>
                  <a:schemeClr val="bg1"/>
                </a:solidFill>
              </a:rPr>
              <a:t>VServer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Hyper</a:t>
            </a:r>
            <a:r>
              <a:rPr lang="es-ES" dirty="0">
                <a:solidFill>
                  <a:schemeClr val="bg1"/>
                </a:solidFill>
              </a:rPr>
              <a:t>-V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Unikernels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Java </a:t>
            </a:r>
            <a:r>
              <a:rPr lang="es-ES" dirty="0" err="1">
                <a:solidFill>
                  <a:schemeClr val="bg1"/>
                </a:solidFill>
              </a:rPr>
              <a:t>containers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https://containerjournal.com/topics/container-ecosystems/5-container-alternatives-to-docker/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¿Qué es Docker?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23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991284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kube-scheduler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dirty="0"/>
          </a:p>
          <a:p>
            <a:pPr algn="just"/>
            <a:r>
              <a:rPr lang="es-ES" dirty="0">
                <a:solidFill>
                  <a:schemeClr val="bg1"/>
                </a:solidFill>
              </a:rPr>
              <a:t>Componente del plano de control que está pendiente de los 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 que no tienen ningún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nodo asignado y </a:t>
            </a:r>
            <a:r>
              <a:rPr lang="es-ES" dirty="0" err="1">
                <a:solidFill>
                  <a:schemeClr val="bg1"/>
                </a:solidFill>
              </a:rPr>
              <a:t>seleciona</a:t>
            </a:r>
            <a:r>
              <a:rPr lang="es-ES" dirty="0">
                <a:solidFill>
                  <a:schemeClr val="bg1"/>
                </a:solidFill>
              </a:rPr>
              <a:t> uno donde ejecutarlo. Para decidir en qué nodo se ejecutará el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se tienen en cuenta diversos factores: requisitos de recursos, restricciones de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hardware/software/políticas, afinidad y </a:t>
            </a:r>
            <a:r>
              <a:rPr lang="es-ES" dirty="0" err="1">
                <a:solidFill>
                  <a:schemeClr val="bg1"/>
                </a:solidFill>
              </a:rPr>
              <a:t>anti-afinidad</a:t>
            </a:r>
            <a:r>
              <a:rPr lang="es-ES" dirty="0">
                <a:solidFill>
                  <a:schemeClr val="bg1"/>
                </a:solidFill>
              </a:rPr>
              <a:t>, localización de datos dependientes,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entre otros.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</a:t>
            </a:r>
            <a:r>
              <a:rPr lang="es-ES" b="1" dirty="0" err="1">
                <a:solidFill>
                  <a:schemeClr val="bg1"/>
                </a:solidFill>
              </a:rPr>
              <a:t>controller</a:t>
            </a:r>
            <a:r>
              <a:rPr lang="es-ES" b="1" dirty="0">
                <a:solidFill>
                  <a:schemeClr val="bg1"/>
                </a:solidFill>
              </a:rPr>
              <a:t>-manager: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Componente del plano de control que ejecuta los controladores 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Estos controladores incluyen:</a:t>
            </a:r>
          </a:p>
          <a:p>
            <a:endParaRPr lang="es-ES" u="sng" dirty="0">
              <a:solidFill>
                <a:schemeClr val="bg1"/>
              </a:solidFill>
            </a:endParaRP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nodos</a:t>
            </a:r>
            <a:r>
              <a:rPr lang="es-ES" dirty="0">
                <a:solidFill>
                  <a:schemeClr val="bg1"/>
                </a:solidFill>
              </a:rPr>
              <a:t>: es el responsable de detectar y responder cuándo un nodo deja de funcionar.</a:t>
            </a:r>
          </a:p>
          <a:p>
            <a:pPr algn="just"/>
            <a:r>
              <a:rPr lang="es-ES" b="1" u="sng" dirty="0">
                <a:solidFill>
                  <a:schemeClr val="bg1"/>
                </a:solidFill>
              </a:rPr>
              <a:t>Controlador de replicación</a:t>
            </a:r>
            <a:r>
              <a:rPr lang="es-ES" dirty="0">
                <a:solidFill>
                  <a:schemeClr val="bg1"/>
                </a:solidFill>
              </a:rPr>
              <a:t>: es el responsable de mantener el número correcto de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 para cada controlador de replicación del sistema.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 de </a:t>
            </a:r>
            <a:r>
              <a:rPr lang="es-ES" u="sng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: construye el objeto </a:t>
            </a:r>
            <a:r>
              <a:rPr lang="es-ES" dirty="0" err="1">
                <a:solidFill>
                  <a:schemeClr val="bg1"/>
                </a:solidFill>
              </a:rPr>
              <a:t>Endpoints</a:t>
            </a:r>
            <a:r>
              <a:rPr lang="es-ES" dirty="0">
                <a:solidFill>
                  <a:schemeClr val="bg1"/>
                </a:solidFill>
              </a:rPr>
              <a:t>, es decir, hace una unión entre los </a:t>
            </a:r>
            <a:r>
              <a:rPr lang="es-ES" dirty="0" err="1">
                <a:solidFill>
                  <a:schemeClr val="bg1"/>
                </a:solidFill>
              </a:rPr>
              <a:t>Services</a:t>
            </a:r>
            <a:r>
              <a:rPr lang="es-ES" dirty="0">
                <a:solidFill>
                  <a:schemeClr val="bg1"/>
                </a:solidFill>
              </a:rPr>
              <a:t> y los </a:t>
            </a: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es-ES" u="sng" dirty="0">
                <a:solidFill>
                  <a:schemeClr val="bg1"/>
                </a:solidFill>
              </a:rPr>
              <a:t>Controladores de tokens y cuentas de servicio</a:t>
            </a:r>
            <a:r>
              <a:rPr lang="es-ES" dirty="0">
                <a:solidFill>
                  <a:schemeClr val="bg1"/>
                </a:solidFill>
              </a:rPr>
              <a:t>: crean cuentas y tokens de acceso a la API por defecto para los nuevos </a:t>
            </a:r>
            <a:r>
              <a:rPr lang="es-ES" dirty="0" err="1">
                <a:solidFill>
                  <a:schemeClr val="bg1"/>
                </a:solidFill>
              </a:rPr>
              <a:t>Namespaces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Master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r>
              <a:rPr lang="es-ES" b="1" dirty="0">
                <a:solidFill>
                  <a:schemeClr val="bg1"/>
                </a:solidFill>
              </a:rPr>
              <a:t> / Control </a:t>
            </a:r>
            <a:r>
              <a:rPr lang="es-ES" b="1" dirty="0" err="1">
                <a:solidFill>
                  <a:schemeClr val="bg1"/>
                </a:solidFill>
              </a:rPr>
              <a:t>Plane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852785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Etcd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Almacén de datos persistente, consistente y distribuido de clave-valor utilizado para almacenar toda a la información del clúster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Para asegurar consistencia, </a:t>
            </a:r>
            <a:r>
              <a:rPr lang="es-ES" dirty="0" err="1">
                <a:solidFill>
                  <a:schemeClr val="bg1"/>
                </a:solidFill>
              </a:rPr>
              <a:t>etcd</a:t>
            </a:r>
            <a:r>
              <a:rPr lang="es-ES" dirty="0">
                <a:solidFill>
                  <a:schemeClr val="bg1"/>
                </a:solidFill>
              </a:rPr>
              <a:t> solo puede tomar decisiones cuando la mayoría de los nodos tienen un estado correcto. Esto se conoce como establecimiento de </a:t>
            </a:r>
            <a:r>
              <a:rPr lang="es-ES" i="1" dirty="0">
                <a:solidFill>
                  <a:schemeClr val="bg1"/>
                </a:solidFill>
              </a:rPr>
              <a:t>quorum</a:t>
            </a:r>
            <a:r>
              <a:rPr lang="es-ES" dirty="0">
                <a:solidFill>
                  <a:schemeClr val="bg1"/>
                </a:solidFill>
              </a:rPr>
              <a:t>. En otras palabras, en un clúster de tres miembros, hay quorum cuando dos o más de ellos tienen un estado correcto.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Kubelet</a:t>
            </a:r>
            <a:r>
              <a:rPr lang="es-ES" b="1" dirty="0">
                <a:solidFill>
                  <a:schemeClr val="bg1"/>
                </a:solidFill>
              </a:rPr>
              <a:t>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Agente que se ejecuta en cada nodo de un clúster. Se asegura de que los contenedores estén corriendo en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agente </a:t>
            </a:r>
            <a:r>
              <a:rPr lang="es-ES" dirty="0" err="1">
                <a:solidFill>
                  <a:schemeClr val="bg1"/>
                </a:solidFill>
              </a:rPr>
              <a:t>kubelet</a:t>
            </a:r>
            <a:r>
              <a:rPr lang="es-ES" dirty="0">
                <a:solidFill>
                  <a:schemeClr val="bg1"/>
                </a:solidFill>
              </a:rPr>
              <a:t> toma un conjunto de especificaciones de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llamados </a:t>
            </a:r>
            <a:r>
              <a:rPr lang="es-ES" dirty="0" err="1">
                <a:solidFill>
                  <a:schemeClr val="bg1"/>
                </a:solidFill>
              </a:rPr>
              <a:t>PodSpecs</a:t>
            </a:r>
            <a:r>
              <a:rPr lang="es-ES" dirty="0">
                <a:solidFill>
                  <a:schemeClr val="bg1"/>
                </a:solidFill>
              </a:rPr>
              <a:t>, que han sido creados por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y garantiza que los contenedores descritos en ellos estén funcionando y en buen estado.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Worker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Node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131403" y="1748193"/>
            <a:ext cx="88807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bg1"/>
                </a:solidFill>
              </a:rPr>
              <a:t>kube</a:t>
            </a:r>
            <a:r>
              <a:rPr lang="es-ES" b="1" dirty="0">
                <a:solidFill>
                  <a:schemeClr val="bg1"/>
                </a:solidFill>
              </a:rPr>
              <a:t>-proxy: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kube</a:t>
            </a:r>
            <a:r>
              <a:rPr lang="es-ES" dirty="0">
                <a:solidFill>
                  <a:schemeClr val="bg1"/>
                </a:solidFill>
              </a:rPr>
              <a:t>-proxy permite abstraer un servicio en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manteniendo las reglas de red en el anfitrión y haciendo reenvío de conexiones.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b="1" dirty="0" err="1">
                <a:solidFill>
                  <a:schemeClr val="bg1"/>
                </a:solidFill>
              </a:rPr>
              <a:t>Runtime</a:t>
            </a:r>
            <a:r>
              <a:rPr lang="es-ES" b="1" dirty="0">
                <a:solidFill>
                  <a:schemeClr val="bg1"/>
                </a:solidFill>
              </a:rPr>
              <a:t> de contenedores:</a:t>
            </a: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El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los contenedores es el software responsable de ejecutar los contenedores.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soporta varios de ellos: Docker, </a:t>
            </a:r>
            <a:r>
              <a:rPr lang="es-ES" dirty="0" err="1">
                <a:solidFill>
                  <a:schemeClr val="bg1"/>
                </a:solidFill>
              </a:rPr>
              <a:t>rkt</a:t>
            </a:r>
            <a:r>
              <a:rPr lang="es-ES" dirty="0">
                <a:solidFill>
                  <a:schemeClr val="bg1"/>
                </a:solidFill>
              </a:rPr>
              <a:t> y cualquier implementación de la interfaz de </a:t>
            </a:r>
            <a:r>
              <a:rPr lang="es-ES" dirty="0" err="1">
                <a:solidFill>
                  <a:schemeClr val="bg1"/>
                </a:solidFill>
              </a:rPr>
              <a:t>runtime</a:t>
            </a:r>
            <a:r>
              <a:rPr lang="es-ES" dirty="0">
                <a:solidFill>
                  <a:schemeClr val="bg1"/>
                </a:solidFill>
              </a:rPr>
              <a:t> de contenedores de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.</a:t>
            </a:r>
            <a:br>
              <a:rPr lang="es-ES" dirty="0"/>
            </a:b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Conceptos clave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537327" y="1781667"/>
            <a:ext cx="82050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Pods</a:t>
            </a:r>
            <a:r>
              <a:rPr lang="es-ES" dirty="0">
                <a:solidFill>
                  <a:schemeClr val="bg1"/>
                </a:solidFill>
              </a:rPr>
              <a:t>: Unidad mínima de k8s, normalmente alberga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, pero 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se puede crear más de un contenedor por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. Cada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tiene asignada una IP única.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Todos los contenedores de un </a:t>
            </a:r>
            <a:r>
              <a:rPr lang="es-ES" dirty="0" err="1">
                <a:solidFill>
                  <a:schemeClr val="bg1"/>
                </a:solidFill>
              </a:rPr>
              <a:t>pod</a:t>
            </a:r>
            <a:r>
              <a:rPr lang="es-ES" dirty="0">
                <a:solidFill>
                  <a:schemeClr val="bg1"/>
                </a:solidFill>
              </a:rPr>
              <a:t> comparten el </a:t>
            </a:r>
            <a:r>
              <a:rPr lang="es-ES" dirty="0" err="1">
                <a:solidFill>
                  <a:schemeClr val="bg1"/>
                </a:solidFill>
              </a:rPr>
              <a:t>namespace</a:t>
            </a:r>
            <a:r>
              <a:rPr lang="es-ES" dirty="0">
                <a:solidFill>
                  <a:schemeClr val="bg1"/>
                </a:solidFill>
              </a:rPr>
              <a:t> de la red, incluida la IP 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los puertos.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Replicaset</a:t>
            </a:r>
            <a:r>
              <a:rPr lang="es-ES" dirty="0">
                <a:solidFill>
                  <a:schemeClr val="bg1"/>
                </a:solidFill>
              </a:rPr>
              <a:t> / </a:t>
            </a:r>
            <a:r>
              <a:rPr lang="es-ES" dirty="0" err="1">
                <a:solidFill>
                  <a:schemeClr val="bg1"/>
                </a:solidFill>
              </a:rPr>
              <a:t>ReplicationController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Deployment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Volume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ConfigMap</a:t>
            </a:r>
            <a:r>
              <a:rPr lang="es-ES" dirty="0">
                <a:solidFill>
                  <a:schemeClr val="bg1"/>
                </a:solidFill>
              </a:rPr>
              <a:t> / </a:t>
            </a:r>
            <a:r>
              <a:rPr lang="es-ES" dirty="0" err="1">
                <a:solidFill>
                  <a:schemeClr val="bg1"/>
                </a:solidFill>
              </a:rPr>
              <a:t>Secret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PersistentVolume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Ingress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</a:rPr>
              <a:t>Namespace</a:t>
            </a: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42487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Local/</a:t>
            </a:r>
            <a:r>
              <a:rPr lang="es-ES" sz="2800" b="1" dirty="0" err="1">
                <a:solidFill>
                  <a:schemeClr val="bg1"/>
                </a:solidFill>
              </a:rPr>
              <a:t>onPremise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50" y="2467233"/>
            <a:ext cx="4769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Minikube</a:t>
            </a:r>
            <a:endParaRPr lang="es-ES" sz="2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Microk8s </a:t>
            </a:r>
            <a:r>
              <a:rPr lang="es-ES" sz="2000" dirty="0">
                <a:solidFill>
                  <a:schemeClr val="bg1"/>
                </a:solidFill>
              </a:rPr>
              <a:t>( </a:t>
            </a:r>
            <a:r>
              <a:rPr lang="es-ES" sz="2000" dirty="0" err="1">
                <a:solidFill>
                  <a:schemeClr val="bg1"/>
                </a:solidFill>
              </a:rPr>
              <a:t>IoT</a:t>
            </a:r>
            <a:r>
              <a:rPr lang="es-ES" sz="2000" dirty="0">
                <a:solidFill>
                  <a:schemeClr val="bg1"/>
                </a:solidFill>
              </a:rPr>
              <a:t>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https://microk8s.io/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K3s </a:t>
            </a:r>
            <a:r>
              <a:rPr lang="es-ES" sz="2000" dirty="0">
                <a:solidFill>
                  <a:schemeClr val="bg1"/>
                </a:solidFill>
              </a:rPr>
              <a:t>( Dev 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https://k3s.io/</a:t>
            </a:r>
            <a:endParaRPr lang="es-E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KinD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in Docker)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0847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Tipos de instalaciones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</a:rPr>
              <a:t>Cloud ( orquestadores )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924349" y="2467233"/>
            <a:ext cx="78991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EKS </a:t>
            </a:r>
            <a:r>
              <a:rPr lang="es-ES" sz="2000" dirty="0">
                <a:solidFill>
                  <a:schemeClr val="bg1"/>
                </a:solidFill>
              </a:rPr>
              <a:t>(Amazon </a:t>
            </a:r>
            <a:r>
              <a:rPr lang="es-ES" sz="2000" dirty="0" err="1">
                <a:solidFill>
                  <a:schemeClr val="bg1"/>
                </a:solidFill>
              </a:rPr>
              <a:t>Elastic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AKS </a:t>
            </a:r>
            <a:r>
              <a:rPr lang="es-ES" sz="2000" dirty="0">
                <a:solidFill>
                  <a:schemeClr val="bg1"/>
                </a:solidFill>
              </a:rPr>
              <a:t>(Azure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Service)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GKE </a:t>
            </a:r>
            <a:r>
              <a:rPr lang="es-ES" sz="2000" dirty="0">
                <a:solidFill>
                  <a:schemeClr val="bg1"/>
                </a:solidFill>
              </a:rPr>
              <a:t>(Google </a:t>
            </a:r>
            <a:r>
              <a:rPr lang="es-ES" sz="2000" dirty="0" err="1">
                <a:solidFill>
                  <a:schemeClr val="bg1"/>
                </a:solidFill>
              </a:rPr>
              <a:t>Kubernetes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Engine</a:t>
            </a:r>
            <a:r>
              <a:rPr lang="es-ES" sz="2000" dirty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Openshift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000" dirty="0">
                <a:solidFill>
                  <a:schemeClr val="bg1"/>
                </a:solidFill>
              </a:rPr>
              <a:t>(</a:t>
            </a:r>
            <a:r>
              <a:rPr lang="es-ES" sz="2000" dirty="0" err="1">
                <a:solidFill>
                  <a:schemeClr val="bg1"/>
                </a:solidFill>
              </a:rPr>
              <a:t>Redhat</a:t>
            </a:r>
            <a:r>
              <a:rPr lang="es-ES" sz="2000" dirty="0">
                <a:solidFill>
                  <a:schemeClr val="bg1"/>
                </a:solidFill>
              </a:rPr>
              <a:t> – IBM)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Rancher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Herramientas adicionales</a:t>
            </a:r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453009" y="1873345"/>
            <a:ext cx="78991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err="1">
                <a:solidFill>
                  <a:schemeClr val="bg1"/>
                </a:solidFill>
              </a:rPr>
              <a:t>Chocolatey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kubernetes-cli</a:t>
            </a:r>
            <a:r>
              <a:rPr lang="es-ES" dirty="0">
                <a:solidFill>
                  <a:schemeClr val="bg1"/>
                </a:solidFill>
              </a:rPr>
              <a:t> -y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kubernetes-helm</a:t>
            </a:r>
            <a:r>
              <a:rPr lang="es-ES" dirty="0">
                <a:solidFill>
                  <a:schemeClr val="bg1"/>
                </a:solidFill>
              </a:rPr>
              <a:t> -y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–y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r>
              <a:rPr lang="es-ES" dirty="0">
                <a:solidFill>
                  <a:schemeClr val="bg1"/>
                </a:solidFill>
              </a:rPr>
              <a:t> --local-</a:t>
            </a:r>
            <a:r>
              <a:rPr lang="es-ES" dirty="0" err="1">
                <a:solidFill>
                  <a:schemeClr val="bg1"/>
                </a:solidFill>
              </a:rPr>
              <a:t>only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https://kubernetes.io/es/docs/tasks/tools/install-kubectl/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https://phoenixnap.com/kb/install-helm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https://minikube.sigs.k8s.io/docs/start/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https://github.com/kubernetes/minikube/releases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9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1.	Es una </a:t>
            </a:r>
            <a:r>
              <a:rPr lang="en-US" dirty="0" err="1">
                <a:solidFill>
                  <a:schemeClr val="bg1"/>
                </a:solidFill>
              </a:rPr>
              <a:t>herramienta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ejecutar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Kubernetes de forma local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2.	</a:t>
            </a:r>
            <a:r>
              <a:rPr lang="en-US" dirty="0" err="1">
                <a:solidFill>
                  <a:schemeClr val="bg1"/>
                </a:solidFill>
              </a:rPr>
              <a:t>Permite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conocer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aprender</a:t>
            </a:r>
            <a:r>
              <a:rPr lang="en-US" dirty="0">
                <a:solidFill>
                  <a:schemeClr val="bg1"/>
                </a:solidFill>
              </a:rPr>
              <a:t> Kubernetes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un </a:t>
            </a:r>
            <a:r>
              <a:rPr lang="en-US" dirty="0" err="1">
                <a:solidFill>
                  <a:schemeClr val="bg1"/>
                </a:solidFill>
              </a:rPr>
              <a:t>entorno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sencillo</a:t>
            </a:r>
            <a:r>
              <a:rPr lang="en-US" dirty="0">
                <a:solidFill>
                  <a:schemeClr val="bg1"/>
                </a:solidFill>
              </a:rPr>
              <a:t> y sin </a:t>
            </a:r>
            <a:r>
              <a:rPr lang="en-US" dirty="0" err="1">
                <a:solidFill>
                  <a:schemeClr val="bg1"/>
                </a:solidFill>
              </a:rPr>
              <a:t>necesidad</a:t>
            </a:r>
            <a:r>
              <a:rPr lang="en-US" dirty="0">
                <a:solidFill>
                  <a:schemeClr val="bg1"/>
                </a:solidFill>
              </a:rPr>
              <a:t> de 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muchos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3.	</a:t>
            </a:r>
            <a:r>
              <a:rPr lang="en-US" dirty="0" err="1">
                <a:solidFill>
                  <a:schemeClr val="bg1"/>
                </a:solidFill>
              </a:rPr>
              <a:t>Funciona</a:t>
            </a:r>
            <a:r>
              <a:rPr lang="en-US" dirty="0">
                <a:solidFill>
                  <a:schemeClr val="bg1"/>
                </a:solidFill>
              </a:rPr>
              <a:t> dentro de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virtual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4.	</a:t>
            </a:r>
            <a:r>
              <a:rPr lang="en-US" dirty="0" err="1">
                <a:solidFill>
                  <a:schemeClr val="bg1"/>
                </a:solidFill>
              </a:rPr>
              <a:t>Soporta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distintos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tipos</a:t>
            </a:r>
            <a:r>
              <a:rPr lang="en-US" dirty="0">
                <a:solidFill>
                  <a:schemeClr val="bg1"/>
                </a:solidFill>
              </a:rPr>
              <a:t> de container</a:t>
            </a: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Runtimes: </a:t>
            </a:r>
            <a:r>
              <a:rPr lang="en-US" dirty="0" err="1">
                <a:solidFill>
                  <a:schemeClr val="bg1"/>
                </a:solidFill>
              </a:rPr>
              <a:t>rkt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containerd</a:t>
            </a:r>
            <a:r>
              <a:rPr lang="en-US" dirty="0">
                <a:solidFill>
                  <a:schemeClr val="bg1"/>
                </a:solidFill>
              </a:rPr>
              <a:t>, cri-o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5.	Dispone de </a:t>
            </a:r>
            <a:r>
              <a:rPr lang="en-US" dirty="0" err="1">
                <a:solidFill>
                  <a:schemeClr val="bg1"/>
                </a:solidFill>
              </a:rPr>
              <a:t>muchas</a:t>
            </a:r>
            <a:r>
              <a:rPr lang="en-US" dirty="0">
                <a:solidFill>
                  <a:schemeClr val="bg1"/>
                </a:solidFill>
              </a:rPr>
              <a:t> de las </a:t>
            </a:r>
            <a:r>
              <a:rPr lang="en-US" dirty="0" err="1">
                <a:solidFill>
                  <a:schemeClr val="bg1"/>
                </a:solidFill>
              </a:rPr>
              <a:t>características</a:t>
            </a:r>
            <a:r>
              <a:rPr lang="en-US" dirty="0">
                <a:solidFill>
                  <a:schemeClr val="bg1"/>
                </a:solidFill>
              </a:rPr>
              <a:t> de sus </a:t>
            </a:r>
            <a:r>
              <a:rPr lang="en-US" dirty="0" err="1">
                <a:solidFill>
                  <a:schemeClr val="bg1"/>
                </a:solidFill>
              </a:rPr>
              <a:t>hermanos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DNS</a:t>
            </a:r>
          </a:p>
          <a:p>
            <a:pPr lvl="2" algn="just"/>
            <a:r>
              <a:rPr lang="en-US" dirty="0" err="1">
                <a:solidFill>
                  <a:schemeClr val="bg1"/>
                </a:solidFill>
              </a:rPr>
              <a:t>Dahsboards</a:t>
            </a:r>
            <a:endParaRPr lang="en-US" dirty="0">
              <a:solidFill>
                <a:schemeClr val="bg1"/>
              </a:solidFill>
            </a:endParaRPr>
          </a:p>
          <a:p>
            <a:pPr lvl="2" algn="just"/>
            <a:r>
              <a:rPr lang="en-US" dirty="0">
                <a:solidFill>
                  <a:schemeClr val="bg1"/>
                </a:solidFill>
              </a:rPr>
              <a:t>Dispone de </a:t>
            </a:r>
            <a:r>
              <a:rPr lang="en-US" dirty="0" err="1">
                <a:solidFill>
                  <a:schemeClr val="bg1"/>
                </a:solidFill>
              </a:rPr>
              <a:t>ConfigMaps</a:t>
            </a:r>
            <a:r>
              <a:rPr lang="en-US" dirty="0">
                <a:solidFill>
                  <a:schemeClr val="bg1"/>
                </a:solidFill>
              </a:rPr>
              <a:t> y Secrets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6.	Se </a:t>
            </a:r>
            <a:r>
              <a:rPr lang="en-US" dirty="0" err="1">
                <a:solidFill>
                  <a:schemeClr val="bg1"/>
                </a:solidFill>
              </a:rPr>
              <a:t>puede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instalar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sobre</a:t>
            </a:r>
            <a:r>
              <a:rPr lang="en-US" dirty="0">
                <a:solidFill>
                  <a:schemeClr val="bg1"/>
                </a:solidFill>
              </a:rPr>
              <a:t> una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diretamente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aunque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necesita</a:t>
            </a:r>
            <a:r>
              <a:rPr lang="en-US" dirty="0">
                <a:solidFill>
                  <a:schemeClr val="bg1"/>
                </a:solidFill>
              </a:rPr>
              <a:t> docker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7.	La </a:t>
            </a:r>
            <a:r>
              <a:rPr lang="en-US" dirty="0" err="1">
                <a:solidFill>
                  <a:schemeClr val="bg1"/>
                </a:solidFill>
              </a:rPr>
              <a:t>máquina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trabjamos</a:t>
            </a:r>
            <a:r>
              <a:rPr lang="en-US" dirty="0">
                <a:solidFill>
                  <a:schemeClr val="bg1"/>
                </a:solidFill>
              </a:rPr>
              <a:t> debe </a:t>
            </a:r>
            <a:r>
              <a:rPr lang="en-US" dirty="0" err="1">
                <a:solidFill>
                  <a:schemeClr val="bg1"/>
                </a:solidFill>
              </a:rPr>
              <a:t>tener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activada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virtualización</a:t>
            </a:r>
            <a:r>
              <a:rPr lang="en-US" dirty="0">
                <a:solidFill>
                  <a:schemeClr val="bg1"/>
                </a:solidFill>
              </a:rPr>
              <a:t> VT-x/AMD-v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368558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¿Y esto que significa?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pic>
        <p:nvPicPr>
          <p:cNvPr id="5122" name="Picture 2" descr="De la ignorancia y otras verdades » Al Poniente">
            <a:extLst>
              <a:ext uri="{FF2B5EF4-FFF2-40B4-BE49-F238E27FC236}">
                <a16:creationId xmlns:a16="http://schemas.microsoft.com/office/drawing/2014/main" id="{6728AAB4-F973-4C0D-A8B5-49AAA929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5" y="1859511"/>
            <a:ext cx="4633243" cy="34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1509F96-FA34-4C58-A618-BA9BD54C53BD}"/>
              </a:ext>
            </a:extLst>
          </p:cNvPr>
          <p:cNvSpPr txBox="1"/>
          <p:nvPr/>
        </p:nvSpPr>
        <p:spPr>
          <a:xfrm>
            <a:off x="5127986" y="1859511"/>
            <a:ext cx="3695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Aplicaciones de bolsillo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Desplegar y escalar aplicaciones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Destruir y recrear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Minikube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PowerShell: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Enable-</a:t>
            </a:r>
            <a:r>
              <a:rPr lang="en-US" dirty="0" err="1">
                <a:solidFill>
                  <a:schemeClr val="bg1"/>
                </a:solidFill>
              </a:rPr>
              <a:t>WindowsOptionalFeature</a:t>
            </a:r>
            <a:r>
              <a:rPr lang="en-US" dirty="0">
                <a:solidFill>
                  <a:schemeClr val="bg1"/>
                </a:solidFill>
              </a:rPr>
              <a:t> -Online -</a:t>
            </a:r>
            <a:r>
              <a:rPr lang="en-US" dirty="0" err="1">
                <a:solidFill>
                  <a:schemeClr val="bg1"/>
                </a:solidFill>
              </a:rPr>
              <a:t>FeatureName</a:t>
            </a:r>
            <a:r>
              <a:rPr lang="en-US" dirty="0">
                <a:solidFill>
                  <a:schemeClr val="bg1"/>
                </a:solidFill>
              </a:rPr>
              <a:t> Microsoft-Hyper-V –All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start -p </a:t>
            </a:r>
            <a:r>
              <a:rPr lang="en-US" dirty="0" err="1">
                <a:solidFill>
                  <a:schemeClr val="bg1"/>
                </a:solidFill>
              </a:rPr>
              <a:t>desarrollo</a:t>
            </a:r>
            <a:r>
              <a:rPr lang="en-US" dirty="0">
                <a:solidFill>
                  <a:schemeClr val="bg1"/>
                </a:solidFill>
              </a:rPr>
              <a:t> --driver=</a:t>
            </a:r>
            <a:r>
              <a:rPr lang="en-US" dirty="0" err="1">
                <a:solidFill>
                  <a:schemeClr val="bg1"/>
                </a:solidFill>
              </a:rPr>
              <a:t>hyperv</a:t>
            </a:r>
            <a:r>
              <a:rPr lang="en-US" dirty="0">
                <a:solidFill>
                  <a:schemeClr val="bg1"/>
                </a:solidFill>
              </a:rPr>
              <a:t> Default Switch --</a:t>
            </a:r>
            <a:r>
              <a:rPr lang="en-US" dirty="0" err="1">
                <a:solidFill>
                  <a:schemeClr val="bg1"/>
                </a:solidFill>
              </a:rPr>
              <a:t>cpus</a:t>
            </a:r>
            <a:r>
              <a:rPr lang="en-US" dirty="0">
                <a:solidFill>
                  <a:schemeClr val="bg1"/>
                </a:solidFill>
              </a:rPr>
              <a:t> 2 --memory 2048 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ssh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status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ip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update-check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get nodes -o wide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profile list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minikube</a:t>
            </a:r>
            <a:r>
              <a:rPr lang="en-US" dirty="0">
                <a:solidFill>
                  <a:schemeClr val="bg1"/>
                </a:solidFill>
              </a:rPr>
              <a:t> user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docker</a:t>
            </a:r>
          </a:p>
          <a:p>
            <a:pPr algn="just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	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minikube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pass 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tcuser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9950AD3-E0B8-491B-A327-CBBED4B9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79" y="2068065"/>
            <a:ext cx="2682245" cy="27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7625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microk8s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45065"/>
            <a:ext cx="8738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MicroK8s se entrega como un paquete de acoplamiento único que se puede instalar en 42 versiones diferentes de Linux.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Con un pequeño espacio en disco y memoria, MicroK8s proporciona una manera eficiente de empezar a usar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, ya sea en el escritorio, en el servidor, en una nube o en dispositivos </a:t>
            </a:r>
            <a:r>
              <a:rPr lang="es-ES" dirty="0" err="1">
                <a:solidFill>
                  <a:schemeClr val="bg1"/>
                </a:solidFill>
              </a:rPr>
              <a:t>IoT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La solución pasa por poder ejecutar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de forma local y esto es lo que podemos hacer con microk8s, que a diferencia de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no requiere de una máquina virtual sino que podemos instalarlo directamente en Ubuntu como un paquete de </a:t>
            </a:r>
            <a:r>
              <a:rPr lang="es-ES" dirty="0" err="1">
                <a:solidFill>
                  <a:schemeClr val="bg1"/>
                </a:solidFill>
              </a:rPr>
              <a:t>snap</a:t>
            </a:r>
            <a:r>
              <a:rPr lang="es-ES" dirty="0">
                <a:solidFill>
                  <a:schemeClr val="bg1"/>
                </a:solidFill>
              </a:rPr>
              <a:t> para tener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corriendo en nuestra máquina en segundos y consumiendo muchos menos recursos que si levantamos un clúster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194CDE-4778-4C4E-AD7C-5586288C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596" y="2847975"/>
            <a:ext cx="1743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microk8s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8" y="2109311"/>
            <a:ext cx="8738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https://ubuntu.com/tutorials/install-microk8s-on-windows#6-deploy-an-app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Ubuntu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https://ubuntu.com/tutorials/install-a-local-kubernetes-with-microk8s#1-overview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7C972D-0416-4375-874C-739D817C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596" y="2847975"/>
            <a:ext cx="17430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6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k3d y k3s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PowerShell: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CB9AD03-D50B-412F-B53D-69D0A0B19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57" y="2471926"/>
            <a:ext cx="3657607" cy="19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 simplificado en un contenedor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26243" y="1873345"/>
            <a:ext cx="873864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Ubuntu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curl -Lo ./kind https://github.com/kubernetes-sigs/kind/releases/download/v0.7.0/kind-linux-amd64</a:t>
            </a: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chmod</a:t>
            </a:r>
            <a:r>
              <a:rPr lang="en-US" sz="1600" dirty="0">
                <a:solidFill>
                  <a:schemeClr val="bg1"/>
                </a:solidFill>
              </a:rPr>
              <a:t> +x ./kind</a:t>
            </a: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sudo</a:t>
            </a:r>
            <a:r>
              <a:rPr lang="en-US" sz="1600" dirty="0">
                <a:solidFill>
                  <a:schemeClr val="bg1"/>
                </a:solidFill>
              </a:rPr>
              <a:t> mv ./kind /</a:t>
            </a:r>
            <a:r>
              <a:rPr lang="en-US" sz="1600" dirty="0" err="1">
                <a:solidFill>
                  <a:schemeClr val="bg1"/>
                </a:solidFill>
              </a:rPr>
              <a:t>usr</a:t>
            </a:r>
            <a:r>
              <a:rPr lang="en-US" sz="1600" dirty="0">
                <a:solidFill>
                  <a:schemeClr val="bg1"/>
                </a:solidFill>
              </a:rPr>
              <a:t>/local/bin/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echo $KUBECONFIG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ls $HOME/.</a:t>
            </a:r>
            <a:r>
              <a:rPr lang="en-US" sz="1600" dirty="0" err="1">
                <a:solidFill>
                  <a:schemeClr val="bg1"/>
                </a:solidFill>
              </a:rPr>
              <a:t>kube</a:t>
            </a:r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kind create cluster --name </a:t>
            </a:r>
            <a:r>
              <a:rPr lang="en-US" sz="1600" dirty="0" err="1">
                <a:solidFill>
                  <a:schemeClr val="bg1"/>
                </a:solidFill>
              </a:rPr>
              <a:t>wslkind</a:t>
            </a:r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ls $HOME/.</a:t>
            </a:r>
            <a:r>
              <a:rPr lang="en-US" sz="1600" dirty="0" err="1">
                <a:solidFill>
                  <a:schemeClr val="bg1"/>
                </a:solidFill>
              </a:rPr>
              <a:t>kube</a:t>
            </a:r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cluster-info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nodes</a:t>
            </a:r>
          </a:p>
          <a:p>
            <a:pPr algn="just"/>
            <a:r>
              <a:rPr lang="en-US" sz="1600" dirty="0" err="1">
                <a:solidFill>
                  <a:schemeClr val="bg1"/>
                </a:solidFill>
              </a:rPr>
              <a:t>kubectl</a:t>
            </a:r>
            <a:r>
              <a:rPr lang="en-US" sz="1600" dirty="0">
                <a:solidFill>
                  <a:schemeClr val="bg1"/>
                </a:solidFill>
              </a:rPr>
              <a:t> get all --all-namespaces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kind delete cluster --name </a:t>
            </a:r>
            <a:r>
              <a:rPr lang="en-US" sz="1600" dirty="0" err="1">
                <a:solidFill>
                  <a:schemeClr val="bg1"/>
                </a:solidFill>
              </a:rPr>
              <a:t>wslkind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1029" name="Picture 5" descr="kind">
            <a:extLst>
              <a:ext uri="{FF2B5EF4-FFF2-40B4-BE49-F238E27FC236}">
                <a16:creationId xmlns:a16="http://schemas.microsoft.com/office/drawing/2014/main" id="{CC9CC39C-BE12-4901-BD4D-F62EECD4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185" y="2661452"/>
            <a:ext cx="2545572" cy="15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68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Cluster</a:t>
            </a:r>
            <a:r>
              <a:rPr lang="es-ES" dirty="0">
                <a:solidFill>
                  <a:schemeClr val="bg1"/>
                </a:solidFill>
              </a:rPr>
              <a:t> con 3 nodos 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202478" y="2297550"/>
            <a:ext cx="8738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https://kubernetes.io/blog/2020/05/21/wsl-docker-kubernetes-on-the-windows-desktop/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O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s-ES" dirty="0" err="1">
                <a:solidFill>
                  <a:schemeClr val="bg1"/>
                </a:solidFill>
              </a:rPr>
              <a:t>Kind</a:t>
            </a:r>
            <a:r>
              <a:rPr lang="es-ES" dirty="0">
                <a:solidFill>
                  <a:schemeClr val="bg1"/>
                </a:solidFill>
              </a:rPr>
              <a:t> 3 nodes.docx</a:t>
            </a:r>
          </a:p>
        </p:txBody>
      </p:sp>
    </p:spTree>
    <p:extLst>
      <p:ext uri="{BB962C8B-B14F-4D97-AF65-F5344CB8AC3E}">
        <p14:creationId xmlns:p14="http://schemas.microsoft.com/office/powerpoint/2010/main" val="23114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Trabajemos con </a:t>
            </a:r>
            <a:r>
              <a:rPr lang="es-ES" sz="2800" b="1" dirty="0" err="1">
                <a:solidFill>
                  <a:schemeClr val="bg1"/>
                </a:solidFill>
              </a:rPr>
              <a:t>kubernetes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r>
              <a:rPr lang="es-ES" b="1" dirty="0" err="1">
                <a:solidFill>
                  <a:schemeClr val="bg1"/>
                </a:solidFill>
              </a:rPr>
              <a:t>Clean</a:t>
            </a:r>
            <a:r>
              <a:rPr lang="es-ES" b="1" dirty="0">
                <a:solidFill>
                  <a:schemeClr val="bg1"/>
                </a:solidFill>
              </a:rPr>
              <a:t> up</a:t>
            </a:r>
            <a:endParaRPr lang="es-ES" dirty="0"/>
          </a:p>
          <a:p>
            <a:pPr algn="ctr"/>
            <a:endParaRPr lang="es-ES" dirty="0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F044DF02-E19D-4C30-A027-04692298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0" y="2297550"/>
            <a:ext cx="3941129" cy="19727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AC7574B-C625-48B5-9EB2-6DDA3E10155F}"/>
              </a:ext>
            </a:extLst>
          </p:cNvPr>
          <p:cNvSpPr txBox="1"/>
          <p:nvPr/>
        </p:nvSpPr>
        <p:spPr>
          <a:xfrm>
            <a:off x="453009" y="1873345"/>
            <a:ext cx="7899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rm</a:t>
            </a:r>
            <a:r>
              <a:rPr lang="es-ES" dirty="0">
                <a:solidFill>
                  <a:schemeClr val="bg1"/>
                </a:solidFill>
              </a:rPr>
              <a:t> -f $(</a:t>
            </a:r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ps</a:t>
            </a:r>
            <a:r>
              <a:rPr lang="es-ES" dirty="0">
                <a:solidFill>
                  <a:schemeClr val="bg1"/>
                </a:solidFill>
              </a:rPr>
              <a:t> -</a:t>
            </a:r>
            <a:r>
              <a:rPr lang="es-ES" dirty="0" err="1">
                <a:solidFill>
                  <a:schemeClr val="bg1"/>
                </a:solidFill>
              </a:rPr>
              <a:t>qa</a:t>
            </a:r>
            <a:r>
              <a:rPr lang="es-ES" dirty="0">
                <a:solidFill>
                  <a:schemeClr val="bg1"/>
                </a:solidFill>
              </a:rPr>
              <a:t>)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network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volume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docker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prune</a:t>
            </a:r>
            <a:r>
              <a:rPr lang="es-ES" dirty="0">
                <a:solidFill>
                  <a:schemeClr val="bg1"/>
                </a:solidFill>
              </a:rPr>
              <a:t> -a -f</a:t>
            </a: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minikube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delete</a:t>
            </a:r>
            <a:r>
              <a:rPr lang="es-ES" dirty="0">
                <a:solidFill>
                  <a:schemeClr val="bg1"/>
                </a:solidFill>
              </a:rPr>
              <a:t> --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purge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list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remove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 err="1">
                <a:solidFill>
                  <a:schemeClr val="bg1"/>
                </a:solidFill>
              </a:rPr>
              <a:t>helm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search</a:t>
            </a:r>
            <a:r>
              <a:rPr lang="es-ES" dirty="0">
                <a:solidFill>
                  <a:schemeClr val="bg1"/>
                </a:solidFill>
              </a:rPr>
              <a:t> repo </a:t>
            </a:r>
            <a:r>
              <a:rPr lang="es-ES" dirty="0" err="1">
                <a:solidFill>
                  <a:schemeClr val="bg1"/>
                </a:solidFill>
              </a:rPr>
              <a:t>rancher-latest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rancher</a:t>
            </a:r>
            <a:r>
              <a:rPr lang="es-ES" dirty="0">
                <a:solidFill>
                  <a:schemeClr val="bg1"/>
                </a:solidFill>
              </a:rPr>
              <a:t> –</a:t>
            </a:r>
            <a:r>
              <a:rPr lang="es-ES" dirty="0" err="1">
                <a:solidFill>
                  <a:schemeClr val="bg1"/>
                </a:solidFill>
              </a:rPr>
              <a:t>versions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minikube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kubernetes-cli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kubernetes</a:t>
            </a:r>
            <a:r>
              <a:rPr lang="es-ES" dirty="0">
                <a:solidFill>
                  <a:schemeClr val="bg1"/>
                </a:solidFill>
              </a:rPr>
              <a:t>-Helm</a:t>
            </a: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curl</a:t>
            </a:r>
            <a:endParaRPr lang="es-ES" dirty="0">
              <a:solidFill>
                <a:schemeClr val="bg1"/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choco </a:t>
            </a:r>
            <a:r>
              <a:rPr lang="es-ES" dirty="0" err="1">
                <a:solidFill>
                  <a:schemeClr val="bg1"/>
                </a:solidFill>
              </a:rPr>
              <a:t>uninstall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mysql-cli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E4BC7B3A-E19C-49D1-9061-568E36A77B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8995"/>
          <a:stretch/>
        </p:blipFill>
        <p:spPr>
          <a:xfrm>
            <a:off x="781812" y="708998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 BEST Docker Security Tools | by KarthiKeyan Shanmugam | Medium">
            <a:extLst>
              <a:ext uri="{FF2B5EF4-FFF2-40B4-BE49-F238E27FC236}">
                <a16:creationId xmlns:a16="http://schemas.microsoft.com/office/drawing/2014/main" id="{15D3C449-6CF1-4C3B-860F-688342CE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44" y="2025192"/>
            <a:ext cx="2482985" cy="2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Arquitectura Docker</a:t>
            </a:r>
            <a:endParaRPr lang="es-ES" dirty="0"/>
          </a:p>
        </p:txBody>
      </p:sp>
      <p:pic>
        <p:nvPicPr>
          <p:cNvPr id="2052" name="Picture 4" descr="OO' Shipping containers 1 STACK 4 CONTAINERS Modelismo ferroviario  Edificios, túneles y puentes">
            <a:extLst>
              <a:ext uri="{FF2B5EF4-FFF2-40B4-BE49-F238E27FC236}">
                <a16:creationId xmlns:a16="http://schemas.microsoft.com/office/drawing/2014/main" id="{B26A0844-B490-43FE-8C00-357E38A84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3" y="1831060"/>
            <a:ext cx="8819218" cy="360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D031EF-D9BF-4754-A937-05D8F0AD2182}"/>
              </a:ext>
            </a:extLst>
          </p:cNvPr>
          <p:cNvSpPr txBox="1"/>
          <p:nvPr/>
        </p:nvSpPr>
        <p:spPr>
          <a:xfrm>
            <a:off x="4034276" y="3372890"/>
            <a:ext cx="1075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vs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49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Docker-</a:t>
            </a:r>
            <a:r>
              <a:rPr lang="es-ES" sz="2800" b="1" dirty="0" err="1">
                <a:solidFill>
                  <a:schemeClr val="bg1"/>
                </a:solidFill>
              </a:rPr>
              <a:t>compose</a:t>
            </a:r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F6C6156E-3A6F-4A74-A502-25A65D82D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66" y="2363634"/>
            <a:ext cx="3233394" cy="1552938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10C92DA-CA63-4AB6-AC29-40A66744F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5" y="1959433"/>
            <a:ext cx="8226331" cy="324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5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353F4958-1405-47CB-A84F-0B530C43C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4" y="1486583"/>
            <a:ext cx="8722936" cy="45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C586204B-1CD5-44BD-972E-6A5E516531A3}"/>
              </a:ext>
            </a:extLst>
          </p:cNvPr>
          <p:cNvSpPr txBox="1"/>
          <p:nvPr/>
        </p:nvSpPr>
        <p:spPr>
          <a:xfrm>
            <a:off x="320115" y="947974"/>
            <a:ext cx="8503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Docker </a:t>
            </a:r>
            <a:r>
              <a:rPr lang="es-ES" sz="2800" b="1" dirty="0" err="1">
                <a:solidFill>
                  <a:schemeClr val="bg1"/>
                </a:solidFill>
              </a:rPr>
              <a:t>Swarm</a:t>
            </a:r>
            <a:endParaRPr lang="es-ES" sz="2800" b="1" dirty="0">
              <a:solidFill>
                <a:schemeClr val="bg1"/>
              </a:solidFill>
            </a:endParaRPr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2" name="AutoShape 8" descr="swarm - Docker Hub">
            <a:extLst>
              <a:ext uri="{FF2B5EF4-FFF2-40B4-BE49-F238E27FC236}">
                <a16:creationId xmlns:a16="http://schemas.microsoft.com/office/drawing/2014/main" id="{CDE275BA-F624-4E44-BC98-F51528429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B9B7AE-D55C-4030-90FB-A596228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75" y="2025192"/>
            <a:ext cx="2916025" cy="2426225"/>
          </a:xfrm>
          <a:prstGeom prst="rect">
            <a:avLst/>
          </a:prstGeom>
        </p:spPr>
      </p:pic>
      <p:pic>
        <p:nvPicPr>
          <p:cNvPr id="1026" name="Picture 2" descr="configuration">
            <a:extLst>
              <a:ext uri="{FF2B5EF4-FFF2-40B4-BE49-F238E27FC236}">
                <a16:creationId xmlns:a16="http://schemas.microsoft.com/office/drawing/2014/main" id="{AD99EF0B-F1D8-426C-A64A-708195286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50" y="1504470"/>
            <a:ext cx="5646657" cy="440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co">
  <a:themeElements>
    <a:clrScheme name="Marc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Marc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rc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2101</TotalTime>
  <Words>3146</Words>
  <Application>Microsoft Office PowerPoint</Application>
  <PresentationFormat>Panorámica</PresentationFormat>
  <Paragraphs>574</Paragraphs>
  <Slides>57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1" baseType="lpstr">
      <vt:lpstr>Arial</vt:lpstr>
      <vt:lpstr>Corbel</vt:lpstr>
      <vt:lpstr>Wingdings 2</vt:lpstr>
      <vt:lpstr>Marco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Varo, Antonio</dc:creator>
  <cp:lastModifiedBy>Varo, Antonio</cp:lastModifiedBy>
  <cp:revision>154</cp:revision>
  <dcterms:created xsi:type="dcterms:W3CDTF">2021-04-09T12:24:52Z</dcterms:created>
  <dcterms:modified xsi:type="dcterms:W3CDTF">2021-04-15T16:35:31Z</dcterms:modified>
</cp:coreProperties>
</file>